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9"/>
  </p:handoutMasterIdLst>
  <p:sldIdLst>
    <p:sldId id="256" r:id="rId2"/>
    <p:sldId id="257" r:id="rId3"/>
    <p:sldId id="258" r:id="rId4"/>
    <p:sldId id="259" r:id="rId5"/>
    <p:sldId id="260" r:id="rId6"/>
    <p:sldId id="262" r:id="rId7"/>
    <p:sldId id="263" r:id="rId8"/>
    <p:sldId id="264" r:id="rId9"/>
    <p:sldId id="265" r:id="rId10"/>
    <p:sldId id="266" r:id="rId11"/>
    <p:sldId id="271" r:id="rId12"/>
    <p:sldId id="272" r:id="rId13"/>
    <p:sldId id="273" r:id="rId14"/>
    <p:sldId id="267" r:id="rId15"/>
    <p:sldId id="268" r:id="rId16"/>
    <p:sldId id="269" r:id="rId17"/>
    <p:sldId id="270" r:id="rId18"/>
  </p:sldIdLst>
  <p:sldSz cx="12192000" cy="6858000"/>
  <p:notesSz cx="6797675" cy="987425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309" autoAdjust="0"/>
    <p:restoredTop sz="94660"/>
  </p:normalViewPr>
  <p:slideViewPr>
    <p:cSldViewPr snapToGrid="0">
      <p:cViewPr varScale="1">
        <p:scale>
          <a:sx n="68" d="100"/>
          <a:sy n="68" d="100"/>
        </p:scale>
        <p:origin x="90" y="9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5300"/>
          </a:xfrm>
          <a:prstGeom prst="rect">
            <a:avLst/>
          </a:prstGeom>
        </p:spPr>
        <p:txBody>
          <a:bodyPr vert="horz" lIns="91440" tIns="45720" rIns="91440" bIns="45720" rtlCol="0"/>
          <a:lstStyle>
            <a:lvl1pPr algn="r">
              <a:defRPr sz="1200"/>
            </a:lvl1pPr>
          </a:lstStyle>
          <a:p>
            <a:fld id="{99BBA1D1-56C4-4DA3-88D7-F26324A7976F}" type="datetimeFigureOut">
              <a:rPr lang="en-GB" smtClean="0"/>
              <a:t>08/07/2015</a:t>
            </a:fld>
            <a:endParaRPr lang="en-GB"/>
          </a:p>
        </p:txBody>
      </p:sp>
      <p:sp>
        <p:nvSpPr>
          <p:cNvPr id="4" name="Footer Placeholder 3"/>
          <p:cNvSpPr>
            <a:spLocks noGrp="1"/>
          </p:cNvSpPr>
          <p:nvPr>
            <p:ph type="ftr" sz="quarter" idx="2"/>
          </p:nvPr>
        </p:nvSpPr>
        <p:spPr>
          <a:xfrm>
            <a:off x="0" y="9378950"/>
            <a:ext cx="2946400"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378950"/>
            <a:ext cx="2946400" cy="495300"/>
          </a:xfrm>
          <a:prstGeom prst="rect">
            <a:avLst/>
          </a:prstGeom>
        </p:spPr>
        <p:txBody>
          <a:bodyPr vert="horz" lIns="91440" tIns="45720" rIns="91440" bIns="45720" rtlCol="0" anchor="b"/>
          <a:lstStyle>
            <a:lvl1pPr algn="r">
              <a:defRPr sz="1200"/>
            </a:lvl1pPr>
          </a:lstStyle>
          <a:p>
            <a:fld id="{97121FED-82FD-4849-ACF2-B157D61EFCD4}" type="slidenum">
              <a:rPr lang="en-GB" smtClean="0"/>
              <a:t>‹#›</a:t>
            </a:fld>
            <a:endParaRPr lang="en-GB"/>
          </a:p>
        </p:txBody>
      </p:sp>
    </p:spTree>
    <p:extLst>
      <p:ext uri="{BB962C8B-B14F-4D97-AF65-F5344CB8AC3E}">
        <p14:creationId xmlns:p14="http://schemas.microsoft.com/office/powerpoint/2010/main" val="316414405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7/8/2015</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7/8/2015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7/8/2015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7/8/2015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7/8/2015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7/8/2015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7/8/2015</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7/8/2015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7/8/2015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7/8/2015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7/8/2015</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7/8/2015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7/8/2015</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7/8/2015</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7/8/2015</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7/8/2015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7/8/2015</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7/8/2015</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15.gif"/><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ECON 4</a:t>
            </a:r>
            <a:endParaRPr lang="en-GB" dirty="0"/>
          </a:p>
        </p:txBody>
      </p:sp>
      <p:sp>
        <p:nvSpPr>
          <p:cNvPr id="3" name="Subtitle 2"/>
          <p:cNvSpPr>
            <a:spLocks noGrp="1"/>
          </p:cNvSpPr>
          <p:nvPr>
            <p:ph type="subTitle" idx="1"/>
          </p:nvPr>
        </p:nvSpPr>
        <p:spPr>
          <a:xfrm>
            <a:off x="1154955" y="4777380"/>
            <a:ext cx="5036839" cy="861420"/>
          </a:xfrm>
        </p:spPr>
        <p:txBody>
          <a:bodyPr>
            <a:normAutofit fontScale="77500" lnSpcReduction="20000"/>
          </a:bodyPr>
          <a:lstStyle/>
          <a:p>
            <a:r>
              <a:rPr lang="en-GB" sz="2800" smtClean="0"/>
              <a:t>TOPIC 1) economic growth, cycle, development and ad/as</a:t>
            </a:r>
            <a:endParaRPr lang="en-GB" sz="2800"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56738" y="1771681"/>
            <a:ext cx="5152625" cy="4224169"/>
          </a:xfrm>
          <a:prstGeom prst="rect">
            <a:avLst/>
          </a:prstGeom>
        </p:spPr>
      </p:pic>
    </p:spTree>
    <p:extLst>
      <p:ext uri="{BB962C8B-B14F-4D97-AF65-F5344CB8AC3E}">
        <p14:creationId xmlns:p14="http://schemas.microsoft.com/office/powerpoint/2010/main" val="2272072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Long-run trend rate of economic growth</a:t>
            </a:r>
            <a:endParaRPr lang="en-GB"/>
          </a:p>
        </p:txBody>
      </p:sp>
      <p:sp>
        <p:nvSpPr>
          <p:cNvPr id="3" name="Content Placeholder 2"/>
          <p:cNvSpPr>
            <a:spLocks noGrp="1"/>
          </p:cNvSpPr>
          <p:nvPr>
            <p:ph idx="1"/>
          </p:nvPr>
        </p:nvSpPr>
        <p:spPr>
          <a:xfrm>
            <a:off x="209006" y="2299063"/>
            <a:ext cx="11678194" cy="4558937"/>
          </a:xfrm>
        </p:spPr>
        <p:txBody>
          <a:bodyPr>
            <a:normAutofit lnSpcReduction="10000"/>
          </a:bodyPr>
          <a:lstStyle/>
          <a:p>
            <a:r>
              <a:rPr lang="en-GB" b="1" i="1" smtClean="0"/>
              <a:t>The trend rate of economic growth </a:t>
            </a:r>
            <a:r>
              <a:rPr lang="en-GB" smtClean="0"/>
              <a:t>is the average sustainable rate of economic growth over a period of time. It is measured by potential economic growth i.e. the increase in LRAS/productive capacity. In the UK this is 2.5% per year</a:t>
            </a:r>
          </a:p>
          <a:p>
            <a:r>
              <a:rPr lang="en-GB" smtClean="0"/>
              <a:t>When actual GDP grows at a faster rate than trend growth then the economy experiences a </a:t>
            </a:r>
            <a:r>
              <a:rPr lang="en-GB" b="1" i="1" smtClean="0"/>
              <a:t>positive output gap</a:t>
            </a:r>
          </a:p>
          <a:p>
            <a:r>
              <a:rPr lang="en-GB" smtClean="0"/>
              <a:t>When actual GDP growth is below trend rate then the economy experiences a </a:t>
            </a:r>
            <a:r>
              <a:rPr lang="en-GB" b="1" i="1" smtClean="0"/>
              <a:t>negative output gap</a:t>
            </a:r>
          </a:p>
          <a:p>
            <a:r>
              <a:rPr lang="en-GB" b="1" i="1" smtClean="0"/>
              <a:t>What determines the long-run trend rate of growth?</a:t>
            </a:r>
          </a:p>
          <a:p>
            <a:pPr lvl="1"/>
            <a:r>
              <a:rPr lang="en-GB" sz="1800" smtClean="0"/>
              <a:t>Technological improvements</a:t>
            </a:r>
          </a:p>
          <a:p>
            <a:pPr lvl="1"/>
            <a:r>
              <a:rPr lang="en-GB" sz="1800" smtClean="0"/>
              <a:t>Labour productivity</a:t>
            </a:r>
          </a:p>
          <a:p>
            <a:pPr lvl="1"/>
            <a:r>
              <a:rPr lang="en-GB" sz="1800" smtClean="0"/>
              <a:t>Investment into capital and R &amp; D</a:t>
            </a:r>
          </a:p>
          <a:p>
            <a:pPr lvl="1"/>
            <a:r>
              <a:rPr lang="en-GB" sz="1800" smtClean="0"/>
              <a:t>Competitiveness of firms</a:t>
            </a:r>
          </a:p>
          <a:p>
            <a:pPr lvl="1"/>
            <a:r>
              <a:rPr lang="en-GB" sz="1800" smtClean="0"/>
              <a:t>Labour market flexibility</a:t>
            </a:r>
          </a:p>
          <a:p>
            <a:pPr lvl="1"/>
            <a:r>
              <a:rPr lang="en-GB" sz="1800" smtClean="0"/>
              <a:t>infrastructure</a:t>
            </a:r>
          </a:p>
          <a:p>
            <a:pPr lvl="1"/>
            <a:endParaRPr lang="en-GB"/>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41326" y="4237127"/>
            <a:ext cx="4663984" cy="2394178"/>
          </a:xfrm>
          <a:prstGeom prst="rect">
            <a:avLst/>
          </a:prstGeom>
        </p:spPr>
      </p:pic>
    </p:spTree>
    <p:extLst>
      <p:ext uri="{BB962C8B-B14F-4D97-AF65-F5344CB8AC3E}">
        <p14:creationId xmlns:p14="http://schemas.microsoft.com/office/powerpoint/2010/main" val="558726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AD = C + I + G + X - M</a:t>
            </a:r>
            <a:endParaRPr lang="en-GB"/>
          </a:p>
        </p:txBody>
      </p:sp>
      <p:sp>
        <p:nvSpPr>
          <p:cNvPr id="3" name="Content Placeholder 2"/>
          <p:cNvSpPr>
            <a:spLocks noGrp="1"/>
          </p:cNvSpPr>
          <p:nvPr>
            <p:ph idx="1"/>
          </p:nvPr>
        </p:nvSpPr>
        <p:spPr>
          <a:xfrm>
            <a:off x="261257" y="2377439"/>
            <a:ext cx="11482251" cy="4219303"/>
          </a:xfrm>
        </p:spPr>
        <p:txBody>
          <a:bodyPr/>
          <a:lstStyle/>
          <a:p>
            <a:r>
              <a:rPr lang="en-GB" b="1" i="1" smtClean="0"/>
              <a:t>Movements</a:t>
            </a:r>
            <a:r>
              <a:rPr lang="en-GB" smtClean="0"/>
              <a:t> along an AD curve are caused by a change in price levels i.e. lower prices = increased AD and higher prices = lower AD</a:t>
            </a:r>
          </a:p>
          <a:p>
            <a:r>
              <a:rPr lang="en-GB" b="1" i="1" smtClean="0"/>
              <a:t>Shifts </a:t>
            </a:r>
            <a:r>
              <a:rPr lang="en-GB" smtClean="0"/>
              <a:t>in AD are caused by non-price factors </a:t>
            </a:r>
            <a:endParaRPr lang="en-GB"/>
          </a:p>
        </p:txBody>
      </p:sp>
      <p:pic>
        <p:nvPicPr>
          <p:cNvPr id="4" name="Picture 3"/>
          <p:cNvPicPr>
            <a:picLocks noChangeAspect="1"/>
          </p:cNvPicPr>
          <p:nvPr/>
        </p:nvPicPr>
        <p:blipFill>
          <a:blip r:embed="rId2"/>
          <a:stretch>
            <a:fillRect/>
          </a:stretch>
        </p:blipFill>
        <p:spPr>
          <a:xfrm>
            <a:off x="6701246" y="3123519"/>
            <a:ext cx="4742225" cy="3830732"/>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1257" y="3971337"/>
            <a:ext cx="3657600" cy="2804160"/>
          </a:xfrm>
          <a:prstGeom prst="rect">
            <a:avLst/>
          </a:prstGeom>
        </p:spPr>
      </p:pic>
    </p:spTree>
    <p:extLst>
      <p:ext uri="{BB962C8B-B14F-4D97-AF65-F5344CB8AC3E}">
        <p14:creationId xmlns:p14="http://schemas.microsoft.com/office/powerpoint/2010/main" val="31813887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SRAS ‘V’ LRAS</a:t>
            </a:r>
            <a:endParaRPr lang="en-GB"/>
          </a:p>
        </p:txBody>
      </p:sp>
      <p:sp>
        <p:nvSpPr>
          <p:cNvPr id="3" name="Content Placeholder 2"/>
          <p:cNvSpPr>
            <a:spLocks noGrp="1"/>
          </p:cNvSpPr>
          <p:nvPr>
            <p:ph idx="1"/>
          </p:nvPr>
        </p:nvSpPr>
        <p:spPr>
          <a:xfrm>
            <a:off x="195944" y="2338251"/>
            <a:ext cx="7837714" cy="4271555"/>
          </a:xfrm>
        </p:spPr>
        <p:txBody>
          <a:bodyPr/>
          <a:lstStyle/>
          <a:p>
            <a:r>
              <a:rPr lang="en-GB" b="1" i="1" smtClean="0"/>
              <a:t>SRAS assumes that capital is fixed </a:t>
            </a:r>
            <a:r>
              <a:rPr lang="en-GB" smtClean="0"/>
              <a:t>i.e. you cannot in the short-run build a new factory, but the existing factory can be utilised more efficiently such as increased overtime of staff</a:t>
            </a:r>
          </a:p>
          <a:p>
            <a:r>
              <a:rPr lang="en-GB" b="1" i="1" smtClean="0"/>
              <a:t>Movements along SRAS </a:t>
            </a:r>
            <a:r>
              <a:rPr lang="en-GB" smtClean="0"/>
              <a:t>are caused by changes in price levels i.e. increased prices leads to increases in SRAS and vice versa</a:t>
            </a:r>
          </a:p>
          <a:p>
            <a:r>
              <a:rPr lang="en-GB" b="1" i="1" smtClean="0"/>
              <a:t>Shifts in SRAS </a:t>
            </a:r>
            <a:r>
              <a:rPr lang="en-GB" smtClean="0"/>
              <a:t>are caused by changes in business costs. An outward shift is caused by lower production costs and an inward shift is caused by increased business costs</a:t>
            </a:r>
          </a:p>
          <a:p>
            <a:r>
              <a:rPr lang="en-GB" b="1" i="1" smtClean="0"/>
              <a:t>The LRAS </a:t>
            </a:r>
            <a:r>
              <a:rPr lang="en-GB" smtClean="0"/>
              <a:t>is determined by FoP. LRAS shifts outwards if FoP increase or improve</a:t>
            </a:r>
          </a:p>
        </p:txBody>
      </p:sp>
      <p:pic>
        <p:nvPicPr>
          <p:cNvPr id="4" name="Picture 3"/>
          <p:cNvPicPr>
            <a:picLocks noChangeAspect="1"/>
          </p:cNvPicPr>
          <p:nvPr/>
        </p:nvPicPr>
        <p:blipFill>
          <a:blip r:embed="rId2"/>
          <a:stretch>
            <a:fillRect/>
          </a:stretch>
        </p:blipFill>
        <p:spPr>
          <a:xfrm>
            <a:off x="8239125" y="1306287"/>
            <a:ext cx="3952875" cy="5551714"/>
          </a:xfrm>
          <a:prstGeom prst="rect">
            <a:avLst/>
          </a:prstGeom>
        </p:spPr>
      </p:pic>
    </p:spTree>
    <p:extLst>
      <p:ext uri="{BB962C8B-B14F-4D97-AF65-F5344CB8AC3E}">
        <p14:creationId xmlns:p14="http://schemas.microsoft.com/office/powerpoint/2010/main" val="2395338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Keynes ‘v’ Classical LRAS</a:t>
            </a:r>
            <a:endParaRPr lang="en-GB"/>
          </a:p>
        </p:txBody>
      </p:sp>
      <p:sp>
        <p:nvSpPr>
          <p:cNvPr id="4" name="Text Placeholder 3"/>
          <p:cNvSpPr>
            <a:spLocks noGrp="1"/>
          </p:cNvSpPr>
          <p:nvPr>
            <p:ph type="body" idx="1"/>
          </p:nvPr>
        </p:nvSpPr>
        <p:spPr>
          <a:xfrm>
            <a:off x="143692" y="2418783"/>
            <a:ext cx="5836420" cy="576262"/>
          </a:xfrm>
        </p:spPr>
        <p:txBody>
          <a:bodyPr/>
          <a:lstStyle/>
          <a:p>
            <a:r>
              <a:rPr lang="en-GB" smtClean="0"/>
              <a:t>Keynes 	</a:t>
            </a:r>
            <a:endParaRPr lang="en-GB"/>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208712" y="3088027"/>
            <a:ext cx="4620397" cy="3638726"/>
          </a:xfrm>
        </p:spPr>
      </p:pic>
      <p:sp>
        <p:nvSpPr>
          <p:cNvPr id="6" name="Text Placeholder 5"/>
          <p:cNvSpPr>
            <a:spLocks noGrp="1"/>
          </p:cNvSpPr>
          <p:nvPr>
            <p:ph type="body" sz="quarter" idx="3"/>
          </p:nvPr>
        </p:nvSpPr>
        <p:spPr>
          <a:xfrm>
            <a:off x="6208712" y="2358549"/>
            <a:ext cx="5874431" cy="576262"/>
          </a:xfrm>
        </p:spPr>
        <p:txBody>
          <a:bodyPr/>
          <a:lstStyle/>
          <a:p>
            <a:r>
              <a:rPr lang="en-GB" smtClean="0"/>
              <a:t>Classical</a:t>
            </a:r>
            <a:endParaRPr lang="en-GB"/>
          </a:p>
        </p:txBody>
      </p:sp>
      <p:pic>
        <p:nvPicPr>
          <p:cNvPr id="9" name="Content Placeholder 8"/>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0" y="3088027"/>
            <a:ext cx="4924697" cy="3768238"/>
          </a:xfrm>
        </p:spPr>
      </p:pic>
    </p:spTree>
    <p:extLst>
      <p:ext uri="{BB962C8B-B14F-4D97-AF65-F5344CB8AC3E}">
        <p14:creationId xmlns:p14="http://schemas.microsoft.com/office/powerpoint/2010/main" val="3207449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131" y="751599"/>
            <a:ext cx="8761413" cy="706964"/>
          </a:xfrm>
        </p:spPr>
        <p:txBody>
          <a:bodyPr/>
          <a:lstStyle/>
          <a:p>
            <a:r>
              <a:rPr lang="en-GB" smtClean="0"/>
              <a:t>Does economic growth </a:t>
            </a:r>
            <a:br>
              <a:rPr lang="en-GB" smtClean="0"/>
            </a:br>
            <a:r>
              <a:rPr lang="en-GB" smtClean="0"/>
              <a:t>improve living standards?</a:t>
            </a:r>
            <a:endParaRPr lang="en-GB"/>
          </a:p>
        </p:txBody>
      </p:sp>
      <p:sp>
        <p:nvSpPr>
          <p:cNvPr id="4" name="Text Placeholder 3"/>
          <p:cNvSpPr>
            <a:spLocks noGrp="1"/>
          </p:cNvSpPr>
          <p:nvPr>
            <p:ph type="body" idx="1"/>
          </p:nvPr>
        </p:nvSpPr>
        <p:spPr>
          <a:xfrm>
            <a:off x="91440" y="2603500"/>
            <a:ext cx="5888671" cy="576262"/>
          </a:xfrm>
        </p:spPr>
        <p:txBody>
          <a:bodyPr/>
          <a:lstStyle/>
          <a:p>
            <a:r>
              <a:rPr lang="en-GB" smtClean="0"/>
              <a:t>YES!!</a:t>
            </a:r>
            <a:endParaRPr lang="en-GB"/>
          </a:p>
        </p:txBody>
      </p:sp>
      <p:sp>
        <p:nvSpPr>
          <p:cNvPr id="3" name="Content Placeholder 2"/>
          <p:cNvSpPr>
            <a:spLocks noGrp="1"/>
          </p:cNvSpPr>
          <p:nvPr>
            <p:ph sz="half" idx="2"/>
          </p:nvPr>
        </p:nvSpPr>
        <p:spPr>
          <a:xfrm>
            <a:off x="91440" y="3179762"/>
            <a:ext cx="5237817" cy="2840039"/>
          </a:xfrm>
        </p:spPr>
        <p:txBody>
          <a:bodyPr/>
          <a:lstStyle/>
          <a:p>
            <a:r>
              <a:rPr lang="en-GB" smtClean="0"/>
              <a:t>Increased real incomes and consumption</a:t>
            </a:r>
          </a:p>
          <a:p>
            <a:r>
              <a:rPr lang="en-GB" smtClean="0"/>
              <a:t>Improved public services</a:t>
            </a:r>
          </a:p>
          <a:p>
            <a:r>
              <a:rPr lang="en-GB" smtClean="0"/>
              <a:t>Reduced unemployment and poverty</a:t>
            </a:r>
          </a:p>
          <a:p>
            <a:r>
              <a:rPr lang="en-GB" smtClean="0"/>
              <a:t>Increased life opportunities</a:t>
            </a:r>
          </a:p>
          <a:p>
            <a:r>
              <a:rPr lang="en-GB" smtClean="0"/>
              <a:t>Increased technology and product development</a:t>
            </a:r>
            <a:endParaRPr lang="en-GB"/>
          </a:p>
        </p:txBody>
      </p:sp>
      <p:sp>
        <p:nvSpPr>
          <p:cNvPr id="5" name="Text Placeholder 4"/>
          <p:cNvSpPr>
            <a:spLocks noGrp="1"/>
          </p:cNvSpPr>
          <p:nvPr>
            <p:ph type="body" sz="quarter" idx="3"/>
          </p:nvPr>
        </p:nvSpPr>
        <p:spPr/>
        <p:txBody>
          <a:bodyPr/>
          <a:lstStyle/>
          <a:p>
            <a:r>
              <a:rPr lang="en-GB" smtClean="0"/>
              <a:t>NO!!</a:t>
            </a:r>
            <a:endParaRPr lang="en-GB"/>
          </a:p>
        </p:txBody>
      </p:sp>
      <p:sp>
        <p:nvSpPr>
          <p:cNvPr id="6" name="Content Placeholder 5"/>
          <p:cNvSpPr>
            <a:spLocks noGrp="1"/>
          </p:cNvSpPr>
          <p:nvPr>
            <p:ph sz="quarter" idx="4"/>
          </p:nvPr>
        </p:nvSpPr>
        <p:spPr>
          <a:xfrm>
            <a:off x="5329646" y="3179762"/>
            <a:ext cx="6583680" cy="2840039"/>
          </a:xfrm>
        </p:spPr>
        <p:txBody>
          <a:bodyPr>
            <a:noAutofit/>
          </a:bodyPr>
          <a:lstStyle/>
          <a:p>
            <a:r>
              <a:rPr lang="en-GB" smtClean="0"/>
              <a:t>Diminishing returns – economic growth when incomes are low can make massive improvements to living standards i.e. can lead to increased access to basics BUT economic growth when incomes are high will have very minimal impacts on living standards</a:t>
            </a:r>
          </a:p>
          <a:p>
            <a:r>
              <a:rPr lang="en-GB" smtClean="0"/>
              <a:t>Externalities e.g. environment problems</a:t>
            </a:r>
          </a:p>
          <a:p>
            <a:r>
              <a:rPr lang="en-GB" smtClean="0"/>
              <a:t>Inequality</a:t>
            </a:r>
          </a:p>
          <a:p>
            <a:r>
              <a:rPr lang="en-GB" smtClean="0"/>
              <a:t>Increased hours worked</a:t>
            </a:r>
          </a:p>
          <a:p>
            <a:r>
              <a:rPr lang="en-GB" smtClean="0"/>
              <a:t>Increased health problems e.g. obesity</a:t>
            </a:r>
          </a:p>
          <a:p>
            <a:r>
              <a:rPr lang="en-GB" smtClean="0"/>
              <a:t>inflation</a:t>
            </a:r>
            <a:endParaRPr lang="en-GB"/>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94023" y="0"/>
            <a:ext cx="4434322" cy="2695575"/>
          </a:xfrm>
          <a:prstGeom prst="rect">
            <a:avLst/>
          </a:prstGeom>
        </p:spPr>
      </p:pic>
    </p:spTree>
    <p:extLst>
      <p:ext uri="{BB962C8B-B14F-4D97-AF65-F5344CB8AC3E}">
        <p14:creationId xmlns:p14="http://schemas.microsoft.com/office/powerpoint/2010/main" val="2088710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GB" smtClean="0"/>
              <a:t>Measuring the standard of living</a:t>
            </a:r>
            <a:endParaRPr lang="en-GB"/>
          </a:p>
        </p:txBody>
      </p:sp>
      <p:sp>
        <p:nvSpPr>
          <p:cNvPr id="10" name="Content Placeholder 9"/>
          <p:cNvSpPr>
            <a:spLocks noGrp="1"/>
          </p:cNvSpPr>
          <p:nvPr>
            <p:ph idx="1"/>
          </p:nvPr>
        </p:nvSpPr>
        <p:spPr>
          <a:xfrm>
            <a:off x="169817" y="2429691"/>
            <a:ext cx="11782697" cy="4206241"/>
          </a:xfrm>
        </p:spPr>
        <p:txBody>
          <a:bodyPr>
            <a:normAutofit lnSpcReduction="10000"/>
          </a:bodyPr>
          <a:lstStyle/>
          <a:p>
            <a:r>
              <a:rPr lang="en-GB" b="1" i="1" smtClean="0"/>
              <a:t>Standard of living </a:t>
            </a:r>
            <a:r>
              <a:rPr lang="en-GB" smtClean="0"/>
              <a:t>measures an economy’s ability to satisfy wants and needs. The most obvious way of measuring living standards is to calculate an economy’s real GDP per capita. This can be accurate and enable cross-country comparisons when:</a:t>
            </a:r>
          </a:p>
          <a:p>
            <a:pPr lvl="1"/>
            <a:r>
              <a:rPr lang="en-GB" smtClean="0"/>
              <a:t>Each economy’s real GDP per capita is converted into a common currency</a:t>
            </a:r>
          </a:p>
          <a:p>
            <a:pPr lvl="1"/>
            <a:r>
              <a:rPr lang="en-GB" smtClean="0"/>
              <a:t>Purchasing power parity is factored in i.e. the differences in the prices of products between countries</a:t>
            </a:r>
          </a:p>
          <a:p>
            <a:r>
              <a:rPr lang="en-GB" b="1" i="1" smtClean="0"/>
              <a:t>Problems with using real GDP per capita to measure living standards:</a:t>
            </a:r>
          </a:p>
          <a:p>
            <a:pPr lvl="1"/>
            <a:r>
              <a:rPr lang="en-GB" smtClean="0"/>
              <a:t>Shadow economy – black market such as illegal activities and tax evasion AND voluntary work are not included</a:t>
            </a:r>
          </a:p>
          <a:p>
            <a:pPr lvl="1"/>
            <a:r>
              <a:rPr lang="en-GB" smtClean="0"/>
              <a:t>GDP numbers can  be manipulated by governments for political reasons</a:t>
            </a:r>
          </a:p>
          <a:p>
            <a:pPr lvl="1"/>
            <a:r>
              <a:rPr lang="en-GB" smtClean="0"/>
              <a:t>Inequality between regions and between different sections of society </a:t>
            </a:r>
            <a:r>
              <a:rPr lang="en-GB" b="1" i="1" smtClean="0"/>
              <a:t>(median income could be a solution!)</a:t>
            </a:r>
          </a:p>
          <a:p>
            <a:pPr lvl="1"/>
            <a:r>
              <a:rPr lang="en-GB" smtClean="0"/>
              <a:t>What is being produced; mainly consumer goods OR capital goods?</a:t>
            </a:r>
          </a:p>
          <a:p>
            <a:pPr lvl="1"/>
            <a:r>
              <a:rPr lang="en-GB" smtClean="0"/>
              <a:t>Leisure hours and working conditions</a:t>
            </a:r>
          </a:p>
          <a:p>
            <a:pPr lvl="1"/>
            <a:r>
              <a:rPr lang="en-GB" smtClean="0"/>
              <a:t>Environmental considerations</a:t>
            </a:r>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60674" y="0"/>
            <a:ext cx="3531326" cy="2342446"/>
          </a:xfrm>
          <a:prstGeom prst="rect">
            <a:avLst/>
          </a:prstGeom>
        </p:spPr>
      </p:pic>
    </p:spTree>
    <p:extLst>
      <p:ext uri="{BB962C8B-B14F-4D97-AF65-F5344CB8AC3E}">
        <p14:creationId xmlns:p14="http://schemas.microsoft.com/office/powerpoint/2010/main" val="41134230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131" y="712411"/>
            <a:ext cx="8761413" cy="706964"/>
          </a:xfrm>
        </p:spPr>
        <p:txBody>
          <a:bodyPr/>
          <a:lstStyle/>
          <a:p>
            <a:r>
              <a:rPr lang="en-GB"/>
              <a:t>M</a:t>
            </a:r>
            <a:r>
              <a:rPr lang="en-GB" smtClean="0"/>
              <a:t>easuring living standards – Human Development Index (HDI)</a:t>
            </a:r>
            <a:endParaRPr lang="en-GB"/>
          </a:p>
        </p:txBody>
      </p:sp>
      <p:sp>
        <p:nvSpPr>
          <p:cNvPr id="3" name="Content Placeholder 2"/>
          <p:cNvSpPr>
            <a:spLocks noGrp="1"/>
          </p:cNvSpPr>
          <p:nvPr>
            <p:ph idx="1"/>
          </p:nvPr>
        </p:nvSpPr>
        <p:spPr>
          <a:xfrm>
            <a:off x="209006" y="2364377"/>
            <a:ext cx="11834948" cy="4245429"/>
          </a:xfrm>
        </p:spPr>
        <p:txBody>
          <a:bodyPr/>
          <a:lstStyle/>
          <a:p>
            <a:r>
              <a:rPr lang="en-GB" b="1" i="1" smtClean="0"/>
              <a:t>The HDI factors in:</a:t>
            </a:r>
          </a:p>
          <a:p>
            <a:pPr lvl="1"/>
            <a:r>
              <a:rPr lang="en-GB" b="1" i="1" smtClean="0"/>
              <a:t>Knowledge</a:t>
            </a:r>
            <a:r>
              <a:rPr lang="en-GB" smtClean="0"/>
              <a:t> – average years of schooloing</a:t>
            </a:r>
          </a:p>
          <a:p>
            <a:pPr lvl="1"/>
            <a:r>
              <a:rPr lang="en-GB" b="1" i="1" smtClean="0"/>
              <a:t>Long and healthy life </a:t>
            </a:r>
            <a:r>
              <a:rPr lang="en-GB" smtClean="0"/>
              <a:t>– life expectancy</a:t>
            </a:r>
          </a:p>
          <a:p>
            <a:pPr lvl="1"/>
            <a:r>
              <a:rPr lang="en-GB" b="1" i="1" smtClean="0"/>
              <a:t>Decent standard of living </a:t>
            </a:r>
            <a:r>
              <a:rPr lang="en-GB" smtClean="0"/>
              <a:t>– gross national income (GNI) per capita adjusted for purchasing power parity (PPP). N.B. GNI factors in remittances and international aid payments</a:t>
            </a:r>
          </a:p>
          <a:p>
            <a:r>
              <a:rPr lang="en-GB" b="1" i="1" smtClean="0"/>
              <a:t>Outcomes of HDI:</a:t>
            </a:r>
          </a:p>
          <a:p>
            <a:pPr lvl="1"/>
            <a:r>
              <a:rPr lang="en-GB" b="1" i="1" smtClean="0"/>
              <a:t>Low HDI </a:t>
            </a:r>
            <a:r>
              <a:rPr lang="en-GB" smtClean="0"/>
              <a:t>= 0.0 – 0.5</a:t>
            </a:r>
          </a:p>
          <a:p>
            <a:pPr lvl="1"/>
            <a:r>
              <a:rPr lang="en-GB" b="1" i="1" smtClean="0"/>
              <a:t>Medium HDI </a:t>
            </a:r>
            <a:r>
              <a:rPr lang="en-GB" smtClean="0"/>
              <a:t>= 0.5 – 0.8</a:t>
            </a:r>
          </a:p>
          <a:p>
            <a:pPr lvl="1"/>
            <a:r>
              <a:rPr lang="en-GB" b="1" i="1" smtClean="0"/>
              <a:t>High HDI </a:t>
            </a:r>
            <a:r>
              <a:rPr lang="en-GB" smtClean="0"/>
              <a:t>= 0.8 – 1.0</a:t>
            </a:r>
            <a:endParaRPr lang="en-GB"/>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8411" y="4127862"/>
            <a:ext cx="8573589" cy="2730137"/>
          </a:xfrm>
          <a:prstGeom prst="rect">
            <a:avLst/>
          </a:prstGeom>
        </p:spPr>
      </p:pic>
    </p:spTree>
    <p:extLst>
      <p:ext uri="{BB962C8B-B14F-4D97-AF65-F5344CB8AC3E}">
        <p14:creationId xmlns:p14="http://schemas.microsoft.com/office/powerpoint/2010/main" val="3994799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Limitations of HDI</a:t>
            </a:r>
            <a:endParaRPr lang="en-GB"/>
          </a:p>
        </p:txBody>
      </p:sp>
      <p:sp>
        <p:nvSpPr>
          <p:cNvPr id="3" name="Content Placeholder 2"/>
          <p:cNvSpPr>
            <a:spLocks noGrp="1"/>
          </p:cNvSpPr>
          <p:nvPr>
            <p:ph idx="1"/>
          </p:nvPr>
        </p:nvSpPr>
        <p:spPr>
          <a:xfrm>
            <a:off x="418012" y="2664823"/>
            <a:ext cx="11586753" cy="4193177"/>
          </a:xfrm>
        </p:spPr>
        <p:txBody>
          <a:bodyPr/>
          <a:lstStyle/>
          <a:p>
            <a:r>
              <a:rPr lang="en-GB" smtClean="0"/>
              <a:t>HDI doesn’t factor in qualitative data such as culture and political freedoms</a:t>
            </a:r>
          </a:p>
          <a:p>
            <a:r>
              <a:rPr lang="en-GB" smtClean="0"/>
              <a:t>Doesn’t factor in inequality</a:t>
            </a:r>
          </a:p>
          <a:p>
            <a:r>
              <a:rPr lang="en-GB" smtClean="0"/>
              <a:t>PPP data changes regularly, which means data can be mis-leading</a:t>
            </a:r>
            <a:endParaRPr lang="en-GB"/>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74674" y="4277677"/>
            <a:ext cx="5304065" cy="2143125"/>
          </a:xfrm>
          <a:prstGeom prst="rect">
            <a:avLst/>
          </a:prstGeom>
        </p:spPr>
      </p:pic>
    </p:spTree>
    <p:extLst>
      <p:ext uri="{BB962C8B-B14F-4D97-AF65-F5344CB8AC3E}">
        <p14:creationId xmlns:p14="http://schemas.microsoft.com/office/powerpoint/2010/main" val="13163948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Macroeconomics</a:t>
            </a:r>
            <a:endParaRPr lang="en-GB"/>
          </a:p>
        </p:txBody>
      </p:sp>
      <p:sp>
        <p:nvSpPr>
          <p:cNvPr id="3" name="Content Placeholder 2"/>
          <p:cNvSpPr>
            <a:spLocks noGrp="1"/>
          </p:cNvSpPr>
          <p:nvPr>
            <p:ph idx="1"/>
          </p:nvPr>
        </p:nvSpPr>
        <p:spPr>
          <a:xfrm>
            <a:off x="169818" y="2355306"/>
            <a:ext cx="11665131" cy="4502694"/>
          </a:xfrm>
        </p:spPr>
        <p:txBody>
          <a:bodyPr>
            <a:normAutofit lnSpcReduction="10000"/>
          </a:bodyPr>
          <a:lstStyle/>
          <a:p>
            <a:r>
              <a:rPr lang="en-GB" sz="1900" b="1" i="1" smtClean="0"/>
              <a:t>Objectives of macroeconomic policy:</a:t>
            </a:r>
          </a:p>
          <a:p>
            <a:pPr lvl="1"/>
            <a:r>
              <a:rPr lang="en-GB" sz="1900" smtClean="0"/>
              <a:t>Stable, low inflation (2%)</a:t>
            </a:r>
          </a:p>
          <a:p>
            <a:pPr lvl="1"/>
            <a:r>
              <a:rPr lang="en-GB" sz="1900" smtClean="0"/>
              <a:t>Sustainable economic growth – growth in real GDP without experiencing high inflation and without creating negative impacts on the environment</a:t>
            </a:r>
          </a:p>
          <a:p>
            <a:pPr lvl="1"/>
            <a:r>
              <a:rPr lang="en-GB" sz="1900" smtClean="0"/>
              <a:t>Potential economic growth – increase/improve factors of production – aims to increase productivity</a:t>
            </a:r>
          </a:p>
          <a:p>
            <a:pPr lvl="1"/>
            <a:r>
              <a:rPr lang="en-GB" sz="1900" smtClean="0"/>
              <a:t>High employment (low unemployment)</a:t>
            </a:r>
          </a:p>
          <a:p>
            <a:pPr lvl="1"/>
            <a:r>
              <a:rPr lang="en-GB" sz="1900" smtClean="0"/>
              <a:t>Improve living standards</a:t>
            </a:r>
          </a:p>
          <a:p>
            <a:pPr lvl="1"/>
            <a:r>
              <a:rPr lang="en-GB" sz="1900" smtClean="0"/>
              <a:t>Reduce state debt</a:t>
            </a:r>
          </a:p>
          <a:p>
            <a:pPr lvl="1"/>
            <a:r>
              <a:rPr lang="en-GB" sz="1900" smtClean="0"/>
              <a:t>Reduce trade deficit on the current account</a:t>
            </a:r>
          </a:p>
          <a:p>
            <a:r>
              <a:rPr lang="en-GB" sz="1900" b="1" i="1" smtClean="0"/>
              <a:t>Economic stability </a:t>
            </a:r>
            <a:r>
              <a:rPr lang="en-GB" sz="1900" smtClean="0"/>
              <a:t>exists when prices, jobs, investment, trade, growth, interest rates and exchange rates show low volatility. A flat economic cycle shows economic stability</a:t>
            </a:r>
          </a:p>
          <a:p>
            <a:endParaRPr lang="en-GB"/>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69281" y="92801"/>
            <a:ext cx="6522720" cy="3044052"/>
          </a:xfrm>
          <a:prstGeom prst="rect">
            <a:avLst/>
          </a:prstGeom>
        </p:spPr>
      </p:pic>
    </p:spTree>
    <p:extLst>
      <p:ext uri="{BB962C8B-B14F-4D97-AF65-F5344CB8AC3E}">
        <p14:creationId xmlns:p14="http://schemas.microsoft.com/office/powerpoint/2010/main" val="2969091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Macroeconomics</a:t>
            </a:r>
          </a:p>
        </p:txBody>
      </p:sp>
      <p:sp>
        <p:nvSpPr>
          <p:cNvPr id="3" name="Content Placeholder 2"/>
          <p:cNvSpPr>
            <a:spLocks noGrp="1"/>
          </p:cNvSpPr>
          <p:nvPr>
            <p:ph idx="1"/>
          </p:nvPr>
        </p:nvSpPr>
        <p:spPr>
          <a:xfrm>
            <a:off x="496389" y="2603500"/>
            <a:ext cx="10985861" cy="3416300"/>
          </a:xfrm>
        </p:spPr>
        <p:txBody>
          <a:bodyPr>
            <a:normAutofit lnSpcReduction="10000"/>
          </a:bodyPr>
          <a:lstStyle/>
          <a:p>
            <a:r>
              <a:rPr lang="en-GB" sz="1900" b="1" i="1"/>
              <a:t>Policies to achieve macro targets:</a:t>
            </a:r>
          </a:p>
          <a:p>
            <a:pPr lvl="1"/>
            <a:r>
              <a:rPr lang="en-GB" sz="1900" b="1" i="1"/>
              <a:t>Fiscal </a:t>
            </a:r>
            <a:r>
              <a:rPr lang="en-GB" sz="1900" b="1" i="1" smtClean="0"/>
              <a:t>policy </a:t>
            </a:r>
            <a:r>
              <a:rPr lang="en-GB" sz="1900" smtClean="0"/>
              <a:t>– use of government spending, taxation and borrowing</a:t>
            </a:r>
            <a:endParaRPr lang="en-GB" sz="1900"/>
          </a:p>
          <a:p>
            <a:pPr lvl="1"/>
            <a:r>
              <a:rPr lang="en-GB" sz="1900" b="1" i="1"/>
              <a:t>Monetary </a:t>
            </a:r>
            <a:r>
              <a:rPr lang="en-GB" sz="1900" b="1" i="1" smtClean="0"/>
              <a:t>policy </a:t>
            </a:r>
            <a:r>
              <a:rPr lang="en-GB" sz="1900" smtClean="0"/>
              <a:t>– use of interest rates, money supply, credit availability and exchange rates </a:t>
            </a:r>
            <a:endParaRPr lang="en-GB" sz="1900"/>
          </a:p>
          <a:p>
            <a:pPr lvl="1"/>
            <a:r>
              <a:rPr lang="en-GB" sz="1900" b="1" i="1"/>
              <a:t>Supply-side </a:t>
            </a:r>
            <a:r>
              <a:rPr lang="en-GB" sz="1900" b="1" i="1" smtClean="0"/>
              <a:t>policies </a:t>
            </a:r>
            <a:r>
              <a:rPr lang="en-GB" sz="1900" smtClean="0"/>
              <a:t>– create potential (long-term economic growth)</a:t>
            </a:r>
          </a:p>
          <a:p>
            <a:pPr lvl="1"/>
            <a:endParaRPr lang="en-GB" sz="1900"/>
          </a:p>
          <a:p>
            <a:r>
              <a:rPr lang="en-GB" sz="2100" smtClean="0"/>
              <a:t>Monetary and fiscal generally influence AD and are designed to smooth out fluctuations in the economic cycle</a:t>
            </a:r>
          </a:p>
          <a:p>
            <a:r>
              <a:rPr lang="en-GB" sz="2100" smtClean="0"/>
              <a:t>Supply-side policies focus on increasing the trend rate of economic growth</a:t>
            </a:r>
            <a:endParaRPr lang="en-GB" sz="2100"/>
          </a:p>
          <a:p>
            <a:endParaRPr lang="en-GB"/>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5446" y="0"/>
            <a:ext cx="4806554" cy="2899954"/>
          </a:xfrm>
          <a:prstGeom prst="rect">
            <a:avLst/>
          </a:prstGeom>
        </p:spPr>
      </p:pic>
    </p:spTree>
    <p:extLst>
      <p:ext uri="{BB962C8B-B14F-4D97-AF65-F5344CB8AC3E}">
        <p14:creationId xmlns:p14="http://schemas.microsoft.com/office/powerpoint/2010/main" val="1508164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Economic cycle</a:t>
            </a:r>
            <a:endParaRPr lang="en-GB"/>
          </a:p>
        </p:txBody>
      </p:sp>
      <p:sp>
        <p:nvSpPr>
          <p:cNvPr id="3" name="Content Placeholder 2"/>
          <p:cNvSpPr>
            <a:spLocks noGrp="1"/>
          </p:cNvSpPr>
          <p:nvPr>
            <p:ph idx="1"/>
          </p:nvPr>
        </p:nvSpPr>
        <p:spPr>
          <a:xfrm>
            <a:off x="169817" y="2303054"/>
            <a:ext cx="5799909" cy="4280626"/>
          </a:xfrm>
        </p:spPr>
        <p:txBody>
          <a:bodyPr/>
          <a:lstStyle/>
          <a:p>
            <a:r>
              <a:rPr lang="en-GB" b="1" i="1" smtClean="0"/>
              <a:t>BOOM = </a:t>
            </a:r>
            <a:r>
              <a:rPr lang="en-GB" smtClean="0"/>
              <a:t>real GDP increasing at a faster rate than the trend rate. Here unemployment will be low and falling, confidence will be high, which leads to increased confidence resulting in an increase in consumption and investment. Government finances will be improving, but import demand will be high and inflation will be on the increase due to decreasing spare capacity created by a positive output gap </a:t>
            </a:r>
          </a:p>
          <a:p>
            <a:r>
              <a:rPr lang="en-GB" b="1" i="1" smtClean="0"/>
              <a:t>SLOWDOWN = </a:t>
            </a:r>
            <a:r>
              <a:rPr lang="en-GB" smtClean="0"/>
              <a:t>rate of GDP growth slows, but is still increasing. Caution starts to creep into the economy</a:t>
            </a:r>
            <a:endParaRPr lang="en-GB"/>
          </a:p>
        </p:txBody>
      </p:sp>
      <p:pic>
        <p:nvPicPr>
          <p:cNvPr id="4" name="Picture 3"/>
          <p:cNvPicPr>
            <a:picLocks noChangeAspect="1"/>
          </p:cNvPicPr>
          <p:nvPr/>
        </p:nvPicPr>
        <p:blipFill>
          <a:blip r:embed="rId2"/>
          <a:stretch>
            <a:fillRect/>
          </a:stretch>
        </p:blipFill>
        <p:spPr>
          <a:xfrm>
            <a:off x="6061166" y="0"/>
            <a:ext cx="6130834" cy="6766560"/>
          </a:xfrm>
          <a:prstGeom prst="rect">
            <a:avLst/>
          </a:prstGeom>
        </p:spPr>
      </p:pic>
    </p:spTree>
    <p:extLst>
      <p:ext uri="{BB962C8B-B14F-4D97-AF65-F5344CB8AC3E}">
        <p14:creationId xmlns:p14="http://schemas.microsoft.com/office/powerpoint/2010/main" val="2260382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Economic cycle</a:t>
            </a:r>
          </a:p>
        </p:txBody>
      </p:sp>
      <p:sp>
        <p:nvSpPr>
          <p:cNvPr id="3" name="Content Placeholder 2"/>
          <p:cNvSpPr>
            <a:spLocks noGrp="1"/>
          </p:cNvSpPr>
          <p:nvPr>
            <p:ph idx="1"/>
          </p:nvPr>
        </p:nvSpPr>
        <p:spPr>
          <a:xfrm>
            <a:off x="162177" y="2342243"/>
            <a:ext cx="5898989" cy="4280626"/>
          </a:xfrm>
        </p:spPr>
        <p:txBody>
          <a:bodyPr/>
          <a:lstStyle/>
          <a:p>
            <a:r>
              <a:rPr lang="en-GB" b="1" i="1" smtClean="0"/>
              <a:t>RECESSION = </a:t>
            </a:r>
            <a:r>
              <a:rPr lang="en-GB" smtClean="0"/>
              <a:t>fall in real GDP for a period of at least 6 months. The negative output gap will mean decreasing AD, a fall in employment, lower confidence and decreasing government finances. Inflation should be beginning to fall as well as import demand</a:t>
            </a:r>
          </a:p>
          <a:p>
            <a:r>
              <a:rPr lang="en-GB" b="1" i="1" smtClean="0"/>
              <a:t>RECESSION ‘V’ DEPRESSION = </a:t>
            </a:r>
            <a:r>
              <a:rPr lang="en-GB" smtClean="0"/>
              <a:t>a depression is a prolonged recession leading to significant falls in real GDP and living standards. For a recession to become a depression, real GDP must fall by at least 10% from the peak of the cycle to the trough</a:t>
            </a:r>
            <a:endParaRPr lang="en-GB"/>
          </a:p>
        </p:txBody>
      </p:sp>
      <p:pic>
        <p:nvPicPr>
          <p:cNvPr id="4" name="Picture 3"/>
          <p:cNvPicPr>
            <a:picLocks noChangeAspect="1"/>
          </p:cNvPicPr>
          <p:nvPr/>
        </p:nvPicPr>
        <p:blipFill>
          <a:blip r:embed="rId2"/>
          <a:stretch>
            <a:fillRect/>
          </a:stretch>
        </p:blipFill>
        <p:spPr>
          <a:xfrm>
            <a:off x="6061166" y="0"/>
            <a:ext cx="6130834" cy="6766560"/>
          </a:xfrm>
          <a:prstGeom prst="rect">
            <a:avLst/>
          </a:prstGeom>
        </p:spPr>
      </p:pic>
    </p:spTree>
    <p:extLst>
      <p:ext uri="{BB962C8B-B14F-4D97-AF65-F5344CB8AC3E}">
        <p14:creationId xmlns:p14="http://schemas.microsoft.com/office/powerpoint/2010/main" val="3031119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Economic cycle</a:t>
            </a:r>
          </a:p>
        </p:txBody>
      </p:sp>
      <p:sp>
        <p:nvSpPr>
          <p:cNvPr id="3" name="Content Placeholder 2"/>
          <p:cNvSpPr>
            <a:spLocks noGrp="1"/>
          </p:cNvSpPr>
          <p:nvPr>
            <p:ph idx="1"/>
          </p:nvPr>
        </p:nvSpPr>
        <p:spPr>
          <a:xfrm>
            <a:off x="162177" y="2342243"/>
            <a:ext cx="5898989" cy="4280626"/>
          </a:xfrm>
        </p:spPr>
        <p:txBody>
          <a:bodyPr/>
          <a:lstStyle/>
          <a:p>
            <a:r>
              <a:rPr lang="en-GB" b="1" i="1" smtClean="0"/>
              <a:t>RECOVERY = </a:t>
            </a:r>
            <a:r>
              <a:rPr lang="en-GB" smtClean="0"/>
              <a:t>when real GDP starts to increase and moves back up towards where it was before the last recession. This could be caused by macro policy e.g. expansionary fiscal and monetary. Confidence and therefore AD is starting to increase</a:t>
            </a:r>
            <a:endParaRPr lang="en-GB"/>
          </a:p>
        </p:txBody>
      </p:sp>
      <p:pic>
        <p:nvPicPr>
          <p:cNvPr id="4" name="Picture 3"/>
          <p:cNvPicPr>
            <a:picLocks noChangeAspect="1"/>
          </p:cNvPicPr>
          <p:nvPr/>
        </p:nvPicPr>
        <p:blipFill>
          <a:blip r:embed="rId2"/>
          <a:stretch>
            <a:fillRect/>
          </a:stretch>
        </p:blipFill>
        <p:spPr>
          <a:xfrm>
            <a:off x="6061166" y="0"/>
            <a:ext cx="6130834" cy="6766560"/>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8759" y="4482556"/>
            <a:ext cx="3993424" cy="1924050"/>
          </a:xfrm>
          <a:prstGeom prst="rect">
            <a:avLst/>
          </a:prstGeom>
        </p:spPr>
      </p:pic>
    </p:spTree>
    <p:extLst>
      <p:ext uri="{BB962C8B-B14F-4D97-AF65-F5344CB8AC3E}">
        <p14:creationId xmlns:p14="http://schemas.microsoft.com/office/powerpoint/2010/main" val="11959780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1628" y="620970"/>
            <a:ext cx="8761413" cy="706964"/>
          </a:xfrm>
        </p:spPr>
        <p:txBody>
          <a:bodyPr/>
          <a:lstStyle/>
          <a:p>
            <a:r>
              <a:rPr lang="en-GB" smtClean="0"/>
              <a:t>Causes of changes in the economic cycle – demand &amp; supply shocks</a:t>
            </a:r>
            <a:endParaRPr lang="en-GB"/>
          </a:p>
        </p:txBody>
      </p:sp>
      <p:sp>
        <p:nvSpPr>
          <p:cNvPr id="3" name="Content Placeholder 2"/>
          <p:cNvSpPr>
            <a:spLocks noGrp="1"/>
          </p:cNvSpPr>
          <p:nvPr>
            <p:ph idx="1"/>
          </p:nvPr>
        </p:nvSpPr>
        <p:spPr/>
        <p:txBody>
          <a:bodyPr/>
          <a:lstStyle/>
          <a:p>
            <a:endParaRPr lang="en-GB"/>
          </a:p>
        </p:txBody>
      </p:sp>
      <p:pic>
        <p:nvPicPr>
          <p:cNvPr id="5" name="Picture 4"/>
          <p:cNvPicPr>
            <a:picLocks noChangeAspect="1"/>
          </p:cNvPicPr>
          <p:nvPr/>
        </p:nvPicPr>
        <p:blipFill>
          <a:blip r:embed="rId2"/>
          <a:stretch>
            <a:fillRect/>
          </a:stretch>
        </p:blipFill>
        <p:spPr>
          <a:xfrm>
            <a:off x="0" y="1567134"/>
            <a:ext cx="12192000" cy="2652169"/>
          </a:xfrm>
          <a:prstGeom prst="rect">
            <a:avLst/>
          </a:prstGeom>
        </p:spPr>
      </p:pic>
      <p:pic>
        <p:nvPicPr>
          <p:cNvPr id="6" name="Picture 5"/>
          <p:cNvPicPr>
            <a:picLocks noChangeAspect="1"/>
          </p:cNvPicPr>
          <p:nvPr/>
        </p:nvPicPr>
        <p:blipFill>
          <a:blip r:embed="rId3"/>
          <a:stretch>
            <a:fillRect/>
          </a:stretch>
        </p:blipFill>
        <p:spPr>
          <a:xfrm>
            <a:off x="151447" y="4219303"/>
            <a:ext cx="12040553" cy="2638697"/>
          </a:xfrm>
          <a:prstGeom prst="rect">
            <a:avLst/>
          </a:prstGeom>
        </p:spPr>
      </p:pic>
    </p:spTree>
    <p:extLst>
      <p:ext uri="{BB962C8B-B14F-4D97-AF65-F5344CB8AC3E}">
        <p14:creationId xmlns:p14="http://schemas.microsoft.com/office/powerpoint/2010/main" val="847728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Demand shocks</a:t>
            </a:r>
            <a:endParaRPr lang="en-GB"/>
          </a:p>
        </p:txBody>
      </p:sp>
      <p:sp>
        <p:nvSpPr>
          <p:cNvPr id="3" name="Content Placeholder 2"/>
          <p:cNvSpPr>
            <a:spLocks noGrp="1"/>
          </p:cNvSpPr>
          <p:nvPr>
            <p:ph idx="1"/>
          </p:nvPr>
        </p:nvSpPr>
        <p:spPr>
          <a:xfrm>
            <a:off x="248194" y="2603500"/>
            <a:ext cx="11821886" cy="3914866"/>
          </a:xfrm>
        </p:spPr>
        <p:txBody>
          <a:bodyPr>
            <a:normAutofit lnSpcReduction="10000"/>
          </a:bodyPr>
          <a:lstStyle/>
          <a:p>
            <a:r>
              <a:rPr lang="en-GB" smtClean="0"/>
              <a:t>An </a:t>
            </a:r>
            <a:r>
              <a:rPr lang="en-GB" b="1" i="1" smtClean="0"/>
              <a:t>exogenous demand shock </a:t>
            </a:r>
            <a:r>
              <a:rPr lang="en-GB" smtClean="0"/>
              <a:t>is caused by a sudden change in a variable outside of the formula for AD e.g. currency appreciation/depreciation</a:t>
            </a:r>
          </a:p>
          <a:p>
            <a:r>
              <a:rPr lang="en-GB" smtClean="0"/>
              <a:t>An </a:t>
            </a:r>
            <a:r>
              <a:rPr lang="en-GB" b="1" i="1" smtClean="0"/>
              <a:t>endogenous shock </a:t>
            </a:r>
            <a:r>
              <a:rPr lang="en-GB" smtClean="0"/>
              <a:t>is caused by a sudden change in a variable within the AD formula e.g. C, I, G, X or M</a:t>
            </a:r>
          </a:p>
          <a:p>
            <a:r>
              <a:rPr lang="en-GB" b="1" i="1" smtClean="0"/>
              <a:t>AD may suddenly shift if;</a:t>
            </a:r>
          </a:p>
          <a:p>
            <a:pPr lvl="1"/>
            <a:r>
              <a:rPr lang="en-GB" smtClean="0"/>
              <a:t>Changes in confidence, unemployment, wages, profits or savings</a:t>
            </a:r>
          </a:p>
          <a:p>
            <a:pPr lvl="1"/>
            <a:r>
              <a:rPr lang="en-GB" smtClean="0"/>
              <a:t>Changes in liquidity e.g. sudden changes in the availability of credit</a:t>
            </a:r>
          </a:p>
          <a:p>
            <a:pPr lvl="1"/>
            <a:r>
              <a:rPr lang="en-GB" smtClean="0"/>
              <a:t>Wealth effects – linked to changes in prices of property, shares and bonds</a:t>
            </a:r>
          </a:p>
          <a:p>
            <a:pPr lvl="1"/>
            <a:r>
              <a:rPr lang="en-GB" smtClean="0"/>
              <a:t>Changes in government finances</a:t>
            </a:r>
          </a:p>
          <a:p>
            <a:pPr lvl="1"/>
            <a:r>
              <a:rPr lang="en-GB" smtClean="0"/>
              <a:t>Interest rate changes</a:t>
            </a:r>
          </a:p>
          <a:p>
            <a:pPr lvl="1"/>
            <a:r>
              <a:rPr lang="en-GB" smtClean="0"/>
              <a:t>Currency value changes</a:t>
            </a:r>
            <a:endParaRPr lang="en-GB"/>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20595" y="213254"/>
            <a:ext cx="4049486" cy="2242694"/>
          </a:xfrm>
          <a:prstGeom prst="rect">
            <a:avLst/>
          </a:prstGeom>
        </p:spPr>
      </p:pic>
    </p:spTree>
    <p:extLst>
      <p:ext uri="{BB962C8B-B14F-4D97-AF65-F5344CB8AC3E}">
        <p14:creationId xmlns:p14="http://schemas.microsoft.com/office/powerpoint/2010/main" val="30985172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Supply shocks</a:t>
            </a:r>
            <a:endParaRPr lang="en-GB"/>
          </a:p>
        </p:txBody>
      </p:sp>
      <p:sp>
        <p:nvSpPr>
          <p:cNvPr id="3" name="Content Placeholder 2"/>
          <p:cNvSpPr>
            <a:spLocks noGrp="1"/>
          </p:cNvSpPr>
          <p:nvPr>
            <p:ph idx="1"/>
          </p:nvPr>
        </p:nvSpPr>
        <p:spPr>
          <a:xfrm>
            <a:off x="222069" y="2351313"/>
            <a:ext cx="11625942" cy="4271555"/>
          </a:xfrm>
        </p:spPr>
        <p:txBody>
          <a:bodyPr>
            <a:normAutofit/>
          </a:bodyPr>
          <a:lstStyle/>
          <a:p>
            <a:r>
              <a:rPr lang="en-GB" b="1" i="1" smtClean="0"/>
              <a:t>SRAS may suddenly shift for the following reasons;</a:t>
            </a:r>
          </a:p>
          <a:p>
            <a:pPr lvl="1"/>
            <a:r>
              <a:rPr lang="en-GB" sz="1800" smtClean="0"/>
              <a:t>Changes in labour costs</a:t>
            </a:r>
          </a:p>
          <a:p>
            <a:pPr lvl="1"/>
            <a:r>
              <a:rPr lang="en-GB" sz="1800" smtClean="0"/>
              <a:t>Changes in otgher input costs such as raw materials</a:t>
            </a:r>
          </a:p>
          <a:p>
            <a:pPr lvl="1"/>
            <a:r>
              <a:rPr lang="en-GB" sz="1800" smtClean="0"/>
              <a:t>Changes in indirect taxes such as VAT</a:t>
            </a:r>
          </a:p>
          <a:p>
            <a:pPr lvl="1"/>
            <a:r>
              <a:rPr lang="en-GB" sz="1800" smtClean="0"/>
              <a:t>Subsidies</a:t>
            </a:r>
          </a:p>
          <a:p>
            <a:pPr lvl="1"/>
            <a:r>
              <a:rPr lang="en-GB" sz="1800" smtClean="0"/>
              <a:t>Productivity changes</a:t>
            </a:r>
          </a:p>
          <a:p>
            <a:pPr lvl="1"/>
            <a:r>
              <a:rPr lang="en-GB" sz="1800" smtClean="0"/>
              <a:t>Direct taxes such as income tax, which affect incentives to work</a:t>
            </a:r>
          </a:p>
          <a:p>
            <a:pPr lvl="1"/>
            <a:r>
              <a:rPr lang="en-GB" sz="1800" smtClean="0"/>
              <a:t>Labour migration</a:t>
            </a:r>
            <a:endParaRPr lang="en-GB" sz="180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9417" y="2658836"/>
            <a:ext cx="3792583" cy="3792583"/>
          </a:xfrm>
          <a:prstGeom prst="rect">
            <a:avLst/>
          </a:prstGeom>
        </p:spPr>
      </p:pic>
    </p:spTree>
    <p:extLst>
      <p:ext uri="{BB962C8B-B14F-4D97-AF65-F5344CB8AC3E}">
        <p14:creationId xmlns:p14="http://schemas.microsoft.com/office/powerpoint/2010/main" val="264293475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941</TotalTime>
  <Words>1196</Words>
  <Application>Microsoft Office PowerPoint</Application>
  <PresentationFormat>Widescreen</PresentationFormat>
  <Paragraphs>108</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Century Gothic</vt:lpstr>
      <vt:lpstr>Wingdings 3</vt:lpstr>
      <vt:lpstr>Ion Boardroom</vt:lpstr>
      <vt:lpstr>ECON 4</vt:lpstr>
      <vt:lpstr>Macroeconomics</vt:lpstr>
      <vt:lpstr>Macroeconomics</vt:lpstr>
      <vt:lpstr>Economic cycle</vt:lpstr>
      <vt:lpstr>Economic cycle</vt:lpstr>
      <vt:lpstr>Economic cycle</vt:lpstr>
      <vt:lpstr>Causes of changes in the economic cycle – demand &amp; supply shocks</vt:lpstr>
      <vt:lpstr>Demand shocks</vt:lpstr>
      <vt:lpstr>Supply shocks</vt:lpstr>
      <vt:lpstr>Long-run trend rate of economic growth</vt:lpstr>
      <vt:lpstr>AD = C + I + G + X - M</vt:lpstr>
      <vt:lpstr>SRAS ‘V’ LRAS</vt:lpstr>
      <vt:lpstr>Keynes ‘v’ Classical LRAS</vt:lpstr>
      <vt:lpstr>Does economic growth  improve living standards?</vt:lpstr>
      <vt:lpstr>Measuring the standard of living</vt:lpstr>
      <vt:lpstr>Measuring living standards – Human Development Index (HDI)</vt:lpstr>
      <vt:lpstr>Limitations of HDI</vt:lpstr>
    </vt:vector>
  </TitlesOfParts>
  <Company>Huddersfield New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ECON 4</dc:title>
  <dc:creator>Daryl Stappard</dc:creator>
  <cp:lastModifiedBy>Daryl Stappard</cp:lastModifiedBy>
  <cp:revision>46</cp:revision>
  <cp:lastPrinted>2015-07-08T08:35:58Z</cp:lastPrinted>
  <dcterms:created xsi:type="dcterms:W3CDTF">2015-07-02T07:34:23Z</dcterms:created>
  <dcterms:modified xsi:type="dcterms:W3CDTF">2015-07-08T08:36:22Z</dcterms:modified>
</cp:coreProperties>
</file>