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4"/>
  </p:handout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9" r:id="rId14"/>
    <p:sldId id="276" r:id="rId15"/>
    <p:sldId id="270" r:id="rId16"/>
    <p:sldId id="271" r:id="rId17"/>
    <p:sldId id="272" r:id="rId18"/>
    <p:sldId id="273" r:id="rId19"/>
    <p:sldId id="274" r:id="rId20"/>
    <p:sldId id="275" r:id="rId21"/>
    <p:sldId id="277" r:id="rId22"/>
    <p:sldId id="278" r:id="rId23"/>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09" autoAdjust="0"/>
    <p:restoredTop sz="94660"/>
  </p:normalViewPr>
  <p:slideViewPr>
    <p:cSldViewPr snapToGrid="0">
      <p:cViewPr varScale="1">
        <p:scale>
          <a:sx n="68" d="100"/>
          <a:sy n="68" d="100"/>
        </p:scale>
        <p:origin x="90" y="9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99BBA1D1-56C4-4DA3-88D7-F26324A7976F}" type="datetimeFigureOut">
              <a:rPr lang="en-GB" smtClean="0"/>
              <a:t>07/07/2015</a:t>
            </a:fld>
            <a:endParaRPr lang="en-GB"/>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97121FED-82FD-4849-ACF2-B157D61EFCD4}" type="slidenum">
              <a:rPr lang="en-GB" smtClean="0"/>
              <a:t>‹#›</a:t>
            </a:fld>
            <a:endParaRPr lang="en-GB"/>
          </a:p>
        </p:txBody>
      </p:sp>
    </p:spTree>
    <p:extLst>
      <p:ext uri="{BB962C8B-B14F-4D97-AF65-F5344CB8AC3E}">
        <p14:creationId xmlns:p14="http://schemas.microsoft.com/office/powerpoint/2010/main" val="31641440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7/7/2015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7/7/2015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7/7/2015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7/7/2015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7/7/2015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7/7/2015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7/7/2015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7/7/2015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7/7/2015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7/7/2015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7/7/2015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7/7/2015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ECON 4</a:t>
            </a:r>
            <a:endParaRPr lang="en-GB" dirty="0"/>
          </a:p>
        </p:txBody>
      </p:sp>
      <p:sp>
        <p:nvSpPr>
          <p:cNvPr id="3" name="Subtitle 2"/>
          <p:cNvSpPr>
            <a:spLocks noGrp="1"/>
          </p:cNvSpPr>
          <p:nvPr>
            <p:ph type="subTitle" idx="1"/>
          </p:nvPr>
        </p:nvSpPr>
        <p:spPr/>
        <p:txBody>
          <a:bodyPr>
            <a:normAutofit fontScale="92500" lnSpcReduction="20000"/>
          </a:bodyPr>
          <a:lstStyle/>
          <a:p>
            <a:r>
              <a:rPr lang="en-GB" sz="2800" dirty="0" smtClean="0"/>
              <a:t>TOPIC </a:t>
            </a:r>
            <a:r>
              <a:rPr lang="en-GB" sz="2800" dirty="0" smtClean="0"/>
              <a:t>2) unemployment </a:t>
            </a:r>
          </a:p>
          <a:p>
            <a:r>
              <a:rPr lang="en-GB" sz="2800" dirty="0" smtClean="0"/>
              <a:t>&amp; inflation</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958" y="1485826"/>
            <a:ext cx="5710018" cy="4557780"/>
          </a:xfrm>
          <a:prstGeom prst="rect">
            <a:avLst/>
          </a:prstGeom>
        </p:spPr>
      </p:pic>
    </p:spTree>
    <p:extLst>
      <p:ext uri="{BB962C8B-B14F-4D97-AF65-F5344CB8AC3E}">
        <p14:creationId xmlns:p14="http://schemas.microsoft.com/office/powerpoint/2010/main" val="227207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923" y="776720"/>
            <a:ext cx="8761413" cy="706964"/>
          </a:xfrm>
        </p:spPr>
        <p:txBody>
          <a:bodyPr/>
          <a:lstStyle/>
          <a:p>
            <a:r>
              <a:rPr lang="en-GB" dirty="0" smtClean="0"/>
              <a:t>Monetarists ‘v’ Keynesian view</a:t>
            </a:r>
            <a:endParaRPr lang="en-GB" dirty="0"/>
          </a:p>
        </p:txBody>
      </p:sp>
      <p:sp>
        <p:nvSpPr>
          <p:cNvPr id="3" name="Content Placeholder 2"/>
          <p:cNvSpPr>
            <a:spLocks noGrp="1"/>
          </p:cNvSpPr>
          <p:nvPr>
            <p:ph idx="1"/>
          </p:nvPr>
        </p:nvSpPr>
        <p:spPr>
          <a:xfrm>
            <a:off x="351692" y="2447778"/>
            <a:ext cx="11479237" cy="3572022"/>
          </a:xfrm>
        </p:spPr>
        <p:txBody>
          <a:bodyPr>
            <a:normAutofit/>
          </a:bodyPr>
          <a:lstStyle/>
          <a:p>
            <a:r>
              <a:rPr lang="en-GB" b="1" i="1" dirty="0" smtClean="0"/>
              <a:t>Monetarists</a:t>
            </a:r>
            <a:r>
              <a:rPr lang="en-GB" dirty="0" smtClean="0"/>
              <a:t> argue that unemployment is a </a:t>
            </a:r>
            <a:r>
              <a:rPr lang="en-GB" b="1" i="1" dirty="0" smtClean="0"/>
              <a:t>supply-side problem </a:t>
            </a:r>
            <a:r>
              <a:rPr lang="en-GB" dirty="0" smtClean="0"/>
              <a:t>and therefore requires supply-side solutions. Any attempts to cut unemployment by boosting AD will in the long-run only create inflation. Monetarists believe that unemployment is determined by the</a:t>
            </a:r>
            <a:r>
              <a:rPr lang="en-GB" b="1" i="1" dirty="0" smtClean="0"/>
              <a:t> natural rate of unemployment (NRU)</a:t>
            </a:r>
          </a:p>
          <a:p>
            <a:pPr lvl="1"/>
            <a:r>
              <a:rPr lang="en-GB" sz="1800" b="1" i="1" dirty="0" smtClean="0"/>
              <a:t>Supply-side problems </a:t>
            </a:r>
            <a:r>
              <a:rPr lang="en-GB" sz="1800" dirty="0" smtClean="0"/>
              <a:t>= job information, immobility and benefit systems</a:t>
            </a:r>
          </a:p>
          <a:p>
            <a:r>
              <a:rPr lang="en-GB" b="1" i="1" dirty="0" smtClean="0"/>
              <a:t>Keynes</a:t>
            </a:r>
            <a:r>
              <a:rPr lang="en-GB" dirty="0" smtClean="0"/>
              <a:t> argues that unemployment is </a:t>
            </a:r>
            <a:r>
              <a:rPr lang="en-GB" b="1" i="1" dirty="0" smtClean="0"/>
              <a:t>demand-deficient</a:t>
            </a:r>
            <a:r>
              <a:rPr lang="en-GB" dirty="0" smtClean="0"/>
              <a:t> i.e. is caused by AD being below full capacity and can get stuck there due to ‘sticky wages’. AD therefore needs to be increased </a:t>
            </a:r>
          </a:p>
          <a:p>
            <a:pPr lvl="1"/>
            <a:r>
              <a:rPr lang="en-GB" sz="1800" b="1" i="1" dirty="0" smtClean="0"/>
              <a:t>Demand-side problems = </a:t>
            </a:r>
            <a:r>
              <a:rPr lang="en-GB" sz="1800" dirty="0" smtClean="0"/>
              <a:t>spare capacity and low demand leads to demand-deficient unemployment</a:t>
            </a:r>
          </a:p>
          <a:p>
            <a:r>
              <a:rPr lang="en-GB" dirty="0" smtClean="0"/>
              <a:t>When inflation and unemployment increase together, then the economy experiences </a:t>
            </a:r>
            <a:r>
              <a:rPr lang="en-GB" b="1" i="1" dirty="0" smtClean="0"/>
              <a:t>‘stagflation’ </a:t>
            </a:r>
            <a:endParaRPr lang="en-GB"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163" y="0"/>
            <a:ext cx="4628673" cy="2447778"/>
          </a:xfrm>
          <a:prstGeom prst="rect">
            <a:avLst/>
          </a:prstGeom>
        </p:spPr>
      </p:pic>
    </p:spTree>
    <p:extLst>
      <p:ext uri="{BB962C8B-B14F-4D97-AF65-F5344CB8AC3E}">
        <p14:creationId xmlns:p14="http://schemas.microsoft.com/office/powerpoint/2010/main" val="409196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43" y="762653"/>
            <a:ext cx="9297389" cy="706964"/>
          </a:xfrm>
        </p:spPr>
        <p:txBody>
          <a:bodyPr/>
          <a:lstStyle/>
          <a:p>
            <a:r>
              <a:rPr lang="en-GB" dirty="0" smtClean="0"/>
              <a:t>The Natural Rate of Unemployment (NRU)</a:t>
            </a:r>
            <a:endParaRPr lang="en-GB" dirty="0"/>
          </a:p>
        </p:txBody>
      </p:sp>
      <p:sp>
        <p:nvSpPr>
          <p:cNvPr id="3" name="Content Placeholder 2"/>
          <p:cNvSpPr>
            <a:spLocks noGrp="1"/>
          </p:cNvSpPr>
          <p:nvPr>
            <p:ph idx="1"/>
          </p:nvPr>
        </p:nvSpPr>
        <p:spPr>
          <a:xfrm>
            <a:off x="204443" y="2180492"/>
            <a:ext cx="8236171" cy="4445389"/>
          </a:xfrm>
        </p:spPr>
        <p:txBody>
          <a:bodyPr>
            <a:noAutofit/>
          </a:bodyPr>
          <a:lstStyle/>
          <a:p>
            <a:r>
              <a:rPr lang="en-GB" b="1" i="1" dirty="0" smtClean="0"/>
              <a:t>The NRU </a:t>
            </a:r>
            <a:r>
              <a:rPr lang="en-GB" dirty="0" smtClean="0"/>
              <a:t>is the rate of unemployment when the labour market is in equilibrium. It is the difference between those who would like a job at the current wage rate and those that are willing and able to take a job</a:t>
            </a:r>
          </a:p>
          <a:p>
            <a:r>
              <a:rPr lang="en-GB" b="1" i="1" dirty="0" smtClean="0"/>
              <a:t>The NRU is unemployment caused by supply-side problems. This therefore means that it includes:</a:t>
            </a:r>
          </a:p>
          <a:p>
            <a:pPr lvl="1"/>
            <a:r>
              <a:rPr lang="en-GB" sz="1800" dirty="0" smtClean="0"/>
              <a:t>Structural unemployment</a:t>
            </a:r>
          </a:p>
          <a:p>
            <a:pPr lvl="1"/>
            <a:r>
              <a:rPr lang="en-GB" sz="1800" dirty="0" smtClean="0"/>
              <a:t>Frictional unemployment</a:t>
            </a:r>
          </a:p>
          <a:p>
            <a:r>
              <a:rPr lang="en-GB" b="1" i="1" dirty="0" smtClean="0"/>
              <a:t>THE NRU = LRPC!</a:t>
            </a:r>
          </a:p>
          <a:p>
            <a:r>
              <a:rPr lang="en-GB" b="1" i="1" dirty="0" smtClean="0"/>
              <a:t>THE LRPC/NRU </a:t>
            </a:r>
            <a:r>
              <a:rPr lang="en-GB" dirty="0" smtClean="0"/>
              <a:t>is also known as the </a:t>
            </a:r>
            <a:r>
              <a:rPr lang="en-GB" b="1" i="1" dirty="0" smtClean="0"/>
              <a:t>non-accelerating inflation rate of unemployment </a:t>
            </a:r>
            <a:r>
              <a:rPr lang="en-GB" dirty="0" smtClean="0"/>
              <a:t>i.e. at this rate of unemployment there is no tendency for inflation to increase</a:t>
            </a:r>
          </a:p>
          <a:p>
            <a:r>
              <a:rPr lang="en-GB" dirty="0" smtClean="0"/>
              <a:t>Any attempt to boost AD to cut unemployment below the NRU will in the long-run only increase inflation</a:t>
            </a:r>
          </a:p>
        </p:txBody>
      </p:sp>
      <p:pic>
        <p:nvPicPr>
          <p:cNvPr id="4" name="Picture 3"/>
          <p:cNvPicPr>
            <a:picLocks noChangeAspect="1"/>
          </p:cNvPicPr>
          <p:nvPr/>
        </p:nvPicPr>
        <p:blipFill>
          <a:blip r:embed="rId2"/>
          <a:stretch>
            <a:fillRect/>
          </a:stretch>
        </p:blipFill>
        <p:spPr>
          <a:xfrm>
            <a:off x="8440614" y="1116134"/>
            <a:ext cx="3433579" cy="5636357"/>
          </a:xfrm>
          <a:prstGeom prst="rect">
            <a:avLst/>
          </a:prstGeom>
        </p:spPr>
      </p:pic>
    </p:spTree>
    <p:extLst>
      <p:ext uri="{BB962C8B-B14F-4D97-AF65-F5344CB8AC3E}">
        <p14:creationId xmlns:p14="http://schemas.microsoft.com/office/powerpoint/2010/main" val="351098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affects the NRU?</a:t>
            </a:r>
            <a:endParaRPr lang="en-GB" dirty="0"/>
          </a:p>
        </p:txBody>
      </p:sp>
      <p:sp>
        <p:nvSpPr>
          <p:cNvPr id="3" name="Content Placeholder 2"/>
          <p:cNvSpPr>
            <a:spLocks noGrp="1"/>
          </p:cNvSpPr>
          <p:nvPr>
            <p:ph idx="1"/>
          </p:nvPr>
        </p:nvSpPr>
        <p:spPr>
          <a:xfrm>
            <a:off x="154744" y="2237739"/>
            <a:ext cx="11732455" cy="4381109"/>
          </a:xfrm>
        </p:spPr>
        <p:txBody>
          <a:bodyPr>
            <a:noAutofit/>
          </a:bodyPr>
          <a:lstStyle/>
          <a:p>
            <a:r>
              <a:rPr lang="en-GB" b="1" i="1" dirty="0" smtClean="0"/>
              <a:t>The NRU is determined by:</a:t>
            </a:r>
          </a:p>
          <a:p>
            <a:pPr lvl="1"/>
            <a:r>
              <a:rPr lang="en-GB" sz="1800" dirty="0" smtClean="0"/>
              <a:t>Availability of job information (affects frictional unemployment)</a:t>
            </a:r>
          </a:p>
          <a:p>
            <a:pPr lvl="1"/>
            <a:r>
              <a:rPr lang="en-GB" sz="1800" dirty="0" smtClean="0"/>
              <a:t>Skills and education – affects occupational mobility</a:t>
            </a:r>
          </a:p>
          <a:p>
            <a:pPr lvl="1"/>
            <a:r>
              <a:rPr lang="en-GB" sz="1800" dirty="0" smtClean="0"/>
              <a:t>Degree of labour mobility e.g. geographical</a:t>
            </a:r>
          </a:p>
          <a:p>
            <a:pPr lvl="1"/>
            <a:r>
              <a:rPr lang="en-GB" sz="1800" dirty="0" smtClean="0"/>
              <a:t>Flexibility of labour markets e.g. powerful trade unions can prevent supply into a market</a:t>
            </a:r>
          </a:p>
          <a:p>
            <a:pPr lvl="1"/>
            <a:r>
              <a:rPr lang="en-GB" sz="1800" dirty="0" smtClean="0"/>
              <a:t>Hysteresis – unemployment created by a recession can increase the NRU because this unemployment can mean workers lose skills and motivation to work</a:t>
            </a:r>
          </a:p>
          <a:p>
            <a:r>
              <a:rPr lang="en-GB" b="1" i="1" dirty="0" smtClean="0"/>
              <a:t>The UK has significantly cut the NRU by:</a:t>
            </a:r>
          </a:p>
          <a:p>
            <a:pPr lvl="1"/>
            <a:r>
              <a:rPr lang="en-GB" sz="1800" dirty="0" smtClean="0"/>
              <a:t>Reducing trade union power (made labour markets more flexible)</a:t>
            </a:r>
          </a:p>
          <a:p>
            <a:pPr lvl="1"/>
            <a:r>
              <a:rPr lang="en-GB" sz="1800" dirty="0" smtClean="0"/>
              <a:t>Privatisation which makes markets more competitive = more flexible labour market</a:t>
            </a:r>
          </a:p>
          <a:p>
            <a:pPr lvl="1"/>
            <a:r>
              <a:rPr lang="en-GB" sz="1800" dirty="0" smtClean="0"/>
              <a:t>Improved education and training</a:t>
            </a:r>
          </a:p>
          <a:p>
            <a:pPr lvl="1"/>
            <a:r>
              <a:rPr lang="en-GB" sz="1800" dirty="0" smtClean="0"/>
              <a:t>Decreased ability to live on benefits</a:t>
            </a:r>
            <a:endParaRPr lang="en-GB" sz="1800" dirty="0"/>
          </a:p>
        </p:txBody>
      </p:sp>
      <p:pic>
        <p:nvPicPr>
          <p:cNvPr id="4" name="Picture 3"/>
          <p:cNvPicPr>
            <a:picLocks noChangeAspect="1"/>
          </p:cNvPicPr>
          <p:nvPr/>
        </p:nvPicPr>
        <p:blipFill>
          <a:blip r:embed="rId2"/>
          <a:stretch>
            <a:fillRect/>
          </a:stretch>
        </p:blipFill>
        <p:spPr>
          <a:xfrm>
            <a:off x="8046720" y="0"/>
            <a:ext cx="4145280" cy="3798277"/>
          </a:xfrm>
          <a:prstGeom prst="rect">
            <a:avLst/>
          </a:prstGeom>
        </p:spPr>
      </p:pic>
    </p:spTree>
    <p:extLst>
      <p:ext uri="{BB962C8B-B14F-4D97-AF65-F5344CB8AC3E}">
        <p14:creationId xmlns:p14="http://schemas.microsoft.com/office/powerpoint/2010/main" val="6899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54" y="795868"/>
            <a:ext cx="8761413" cy="706964"/>
          </a:xfrm>
        </p:spPr>
        <p:txBody>
          <a:bodyPr/>
          <a:lstStyle/>
          <a:p>
            <a:r>
              <a:rPr lang="en-GB" dirty="0" smtClean="0"/>
              <a:t>Inflation</a:t>
            </a:r>
            <a:endParaRPr lang="en-GB" dirty="0"/>
          </a:p>
        </p:txBody>
      </p:sp>
      <p:sp>
        <p:nvSpPr>
          <p:cNvPr id="3" name="Content Placeholder 2"/>
          <p:cNvSpPr>
            <a:spLocks noGrp="1"/>
          </p:cNvSpPr>
          <p:nvPr>
            <p:ph idx="1"/>
          </p:nvPr>
        </p:nvSpPr>
        <p:spPr>
          <a:xfrm>
            <a:off x="114300" y="2273300"/>
            <a:ext cx="7302500" cy="4584700"/>
          </a:xfrm>
        </p:spPr>
        <p:txBody>
          <a:bodyPr>
            <a:normAutofit fontScale="92500" lnSpcReduction="10000"/>
          </a:bodyPr>
          <a:lstStyle/>
          <a:p>
            <a:r>
              <a:rPr lang="en-GB" b="1" i="1" dirty="0" smtClean="0"/>
              <a:t>Inflation</a:t>
            </a:r>
            <a:r>
              <a:rPr lang="en-GB" dirty="0" smtClean="0"/>
              <a:t> is defined as a sustained increase in the general price level</a:t>
            </a:r>
          </a:p>
          <a:p>
            <a:r>
              <a:rPr lang="en-GB" dirty="0" smtClean="0"/>
              <a:t>Inflation can be caused in one of two ways; on the </a:t>
            </a:r>
            <a:r>
              <a:rPr lang="en-GB" b="1" i="1" dirty="0" smtClean="0"/>
              <a:t>demand-side (demand-pull </a:t>
            </a:r>
            <a:r>
              <a:rPr lang="en-GB" b="1" i="1" dirty="0" smtClean="0"/>
              <a:t>inflation) </a:t>
            </a:r>
            <a:r>
              <a:rPr lang="en-GB" dirty="0" smtClean="0"/>
              <a:t>OR on the </a:t>
            </a:r>
            <a:r>
              <a:rPr lang="en-GB" b="1" i="1" dirty="0" smtClean="0"/>
              <a:t>supply-side (cost-push inflation)</a:t>
            </a:r>
          </a:p>
          <a:p>
            <a:r>
              <a:rPr lang="en-GB" dirty="0" smtClean="0"/>
              <a:t>If we have a one-off shift of either AD or SRAS then the inflation is only a one-off. </a:t>
            </a:r>
          </a:p>
          <a:p>
            <a:r>
              <a:rPr lang="en-GB" dirty="0" smtClean="0"/>
              <a:t>Persistent inflation is often caused by an increase in the money supply. The </a:t>
            </a:r>
            <a:r>
              <a:rPr lang="en-GB" b="1" i="1" dirty="0" smtClean="0"/>
              <a:t>money supply </a:t>
            </a:r>
            <a:r>
              <a:rPr lang="en-GB" dirty="0" smtClean="0"/>
              <a:t>measures the quantity of money in circulation within the economy</a:t>
            </a:r>
          </a:p>
          <a:p>
            <a:r>
              <a:rPr lang="en-GB" dirty="0" smtClean="0"/>
              <a:t>If </a:t>
            </a:r>
            <a:r>
              <a:rPr lang="en-GB" b="1" i="1" dirty="0" smtClean="0"/>
              <a:t>money supply increases by more than output </a:t>
            </a:r>
            <a:r>
              <a:rPr lang="en-GB" dirty="0" smtClean="0"/>
              <a:t>then we will see an increase in spending which drives up AD. Savings will also increase, which will drive down </a:t>
            </a:r>
            <a:r>
              <a:rPr lang="en-GB" b="1" i="1" dirty="0" smtClean="0"/>
              <a:t>interest rates </a:t>
            </a:r>
            <a:r>
              <a:rPr lang="en-GB" dirty="0" smtClean="0"/>
              <a:t>and therefore encourage borrowing, which will further increase AD. Eventually people become to </a:t>
            </a:r>
            <a:r>
              <a:rPr lang="en-GB" b="1" i="1" dirty="0" smtClean="0"/>
              <a:t>expect more inflation</a:t>
            </a:r>
            <a:r>
              <a:rPr lang="en-GB" dirty="0" smtClean="0"/>
              <a:t>, so accelerate buying to beat price increases. This encourages more inflation</a:t>
            </a:r>
            <a:endParaRPr lang="en-GB" dirty="0"/>
          </a:p>
        </p:txBody>
      </p:sp>
      <p:pic>
        <p:nvPicPr>
          <p:cNvPr id="4" name="Picture 3"/>
          <p:cNvPicPr>
            <a:picLocks noChangeAspect="1"/>
          </p:cNvPicPr>
          <p:nvPr/>
        </p:nvPicPr>
        <p:blipFill>
          <a:blip r:embed="rId2"/>
          <a:stretch>
            <a:fillRect/>
          </a:stretch>
        </p:blipFill>
        <p:spPr>
          <a:xfrm>
            <a:off x="7569200" y="0"/>
            <a:ext cx="4622800" cy="6858000"/>
          </a:xfrm>
          <a:prstGeom prst="rect">
            <a:avLst/>
          </a:prstGeom>
        </p:spPr>
      </p:pic>
    </p:spTree>
    <p:extLst>
      <p:ext uri="{BB962C8B-B14F-4D97-AF65-F5344CB8AC3E}">
        <p14:creationId xmlns:p14="http://schemas.microsoft.com/office/powerpoint/2010/main" val="21058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Inflation</a:t>
            </a:r>
            <a:endParaRPr lang="en-GB" dirty="0"/>
          </a:p>
        </p:txBody>
      </p:sp>
      <p:sp>
        <p:nvSpPr>
          <p:cNvPr id="4" name="Text Placeholder 3"/>
          <p:cNvSpPr>
            <a:spLocks noGrp="1"/>
          </p:cNvSpPr>
          <p:nvPr>
            <p:ph type="body" idx="1"/>
          </p:nvPr>
        </p:nvSpPr>
        <p:spPr>
          <a:xfrm>
            <a:off x="196948" y="2603500"/>
            <a:ext cx="5783163" cy="576262"/>
          </a:xfrm>
        </p:spPr>
        <p:txBody>
          <a:bodyPr/>
          <a:lstStyle/>
          <a:p>
            <a:r>
              <a:rPr lang="en-GB" dirty="0" smtClean="0"/>
              <a:t>Causes of demand-pull inflation	</a:t>
            </a:r>
            <a:endParaRPr lang="en-GB" dirty="0"/>
          </a:p>
        </p:txBody>
      </p:sp>
      <p:sp>
        <p:nvSpPr>
          <p:cNvPr id="5" name="Content Placeholder 4"/>
          <p:cNvSpPr>
            <a:spLocks noGrp="1"/>
          </p:cNvSpPr>
          <p:nvPr>
            <p:ph sz="half" idx="2"/>
          </p:nvPr>
        </p:nvSpPr>
        <p:spPr>
          <a:xfrm>
            <a:off x="196948" y="3179762"/>
            <a:ext cx="5783164" cy="2840039"/>
          </a:xfrm>
        </p:spPr>
        <p:txBody>
          <a:bodyPr/>
          <a:lstStyle/>
          <a:p>
            <a:r>
              <a:rPr lang="en-GB" dirty="0" smtClean="0"/>
              <a:t>Depreciation of the currency</a:t>
            </a:r>
          </a:p>
          <a:p>
            <a:r>
              <a:rPr lang="en-GB" dirty="0" smtClean="0"/>
              <a:t>Expansionary fiscal and monetary policy</a:t>
            </a:r>
          </a:p>
          <a:p>
            <a:r>
              <a:rPr lang="en-GB" dirty="0" smtClean="0"/>
              <a:t>Economic growth from other parts of the world </a:t>
            </a:r>
            <a:endParaRPr lang="en-GB" dirty="0"/>
          </a:p>
        </p:txBody>
      </p:sp>
      <p:sp>
        <p:nvSpPr>
          <p:cNvPr id="6" name="Text Placeholder 5"/>
          <p:cNvSpPr>
            <a:spLocks noGrp="1"/>
          </p:cNvSpPr>
          <p:nvPr>
            <p:ph type="body" sz="quarter" idx="3"/>
          </p:nvPr>
        </p:nvSpPr>
        <p:spPr/>
        <p:txBody>
          <a:bodyPr/>
          <a:lstStyle/>
          <a:p>
            <a:r>
              <a:rPr lang="en-GB" dirty="0" smtClean="0"/>
              <a:t>Causes of cost-push inflation</a:t>
            </a:r>
            <a:endParaRPr lang="en-GB" dirty="0"/>
          </a:p>
        </p:txBody>
      </p:sp>
      <p:sp>
        <p:nvSpPr>
          <p:cNvPr id="7" name="Content Placeholder 6"/>
          <p:cNvSpPr>
            <a:spLocks noGrp="1"/>
          </p:cNvSpPr>
          <p:nvPr>
            <p:ph sz="quarter" idx="4"/>
          </p:nvPr>
        </p:nvSpPr>
        <p:spPr>
          <a:xfrm>
            <a:off x="6208712" y="3179762"/>
            <a:ext cx="5664420" cy="2840039"/>
          </a:xfrm>
        </p:spPr>
        <p:txBody>
          <a:bodyPr>
            <a:normAutofit/>
          </a:bodyPr>
          <a:lstStyle/>
          <a:p>
            <a:r>
              <a:rPr lang="en-GB" dirty="0" smtClean="0"/>
              <a:t>Increase in raw material and other input costs</a:t>
            </a:r>
          </a:p>
          <a:p>
            <a:pPr marL="0" indent="0">
              <a:buNone/>
            </a:pPr>
            <a:r>
              <a:rPr lang="en-GB" dirty="0"/>
              <a:t> </a:t>
            </a:r>
            <a:r>
              <a:rPr lang="en-GB" dirty="0" smtClean="0"/>
              <a:t>such as labour costs</a:t>
            </a:r>
          </a:p>
          <a:p>
            <a:r>
              <a:rPr lang="en-GB" dirty="0" smtClean="0"/>
              <a:t>Increased inflationary expectations – leads to workers increasing pay expectations</a:t>
            </a:r>
          </a:p>
          <a:p>
            <a:r>
              <a:rPr lang="en-GB" dirty="0" smtClean="0"/>
              <a:t>Increased indirect taxes</a:t>
            </a:r>
          </a:p>
          <a:p>
            <a:r>
              <a:rPr lang="en-GB" dirty="0" smtClean="0"/>
              <a:t>Currency depreciation – increases import costs of raw materials and semi-finished goods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539" y="0"/>
            <a:ext cx="4806462" cy="2610426"/>
          </a:xfrm>
          <a:prstGeom prst="rect">
            <a:avLst/>
          </a:prstGeom>
        </p:spPr>
      </p:pic>
    </p:spTree>
    <p:extLst>
      <p:ext uri="{BB962C8B-B14F-4D97-AF65-F5344CB8AC3E}">
        <p14:creationId xmlns:p14="http://schemas.microsoft.com/office/powerpoint/2010/main" val="270641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inflation</a:t>
            </a:r>
            <a:endParaRPr lang="en-GB" dirty="0"/>
          </a:p>
        </p:txBody>
      </p:sp>
      <p:sp>
        <p:nvSpPr>
          <p:cNvPr id="3" name="Content Placeholder 2"/>
          <p:cNvSpPr>
            <a:spLocks noGrp="1"/>
          </p:cNvSpPr>
          <p:nvPr>
            <p:ph idx="1"/>
          </p:nvPr>
        </p:nvSpPr>
        <p:spPr>
          <a:xfrm>
            <a:off x="127000" y="2260600"/>
            <a:ext cx="11811000" cy="4318000"/>
          </a:xfrm>
        </p:spPr>
        <p:txBody>
          <a:bodyPr>
            <a:noAutofit/>
          </a:bodyPr>
          <a:lstStyle/>
          <a:p>
            <a:r>
              <a:rPr lang="en-GB" b="1" i="1" dirty="0" smtClean="0"/>
              <a:t>Inflation</a:t>
            </a:r>
            <a:r>
              <a:rPr lang="en-GB" dirty="0" smtClean="0"/>
              <a:t> measures the rate of increase in the average price level in an economy</a:t>
            </a:r>
          </a:p>
          <a:p>
            <a:r>
              <a:rPr lang="en-GB" dirty="0" smtClean="0"/>
              <a:t>If </a:t>
            </a:r>
            <a:r>
              <a:rPr lang="en-GB" dirty="0" smtClean="0"/>
              <a:t>prices constantly fluctuate, then the economy experiences instability. This will in-turn make planning for households and firms difficult, which often deters investment within the economy</a:t>
            </a:r>
          </a:p>
          <a:p>
            <a:r>
              <a:rPr lang="en-GB" b="1" i="1" dirty="0" smtClean="0"/>
              <a:t>Measuring inflation:</a:t>
            </a:r>
          </a:p>
          <a:p>
            <a:pPr lvl="1"/>
            <a:r>
              <a:rPr lang="en-GB" sz="1800" b="1" i="1" dirty="0" smtClean="0"/>
              <a:t>STAGE 1 </a:t>
            </a:r>
            <a:r>
              <a:rPr lang="en-GB" sz="1800" dirty="0" smtClean="0"/>
              <a:t>= identify a typical ‘basket of goods and services’ which represents the spending patterns of an average household</a:t>
            </a:r>
          </a:p>
          <a:p>
            <a:pPr lvl="1"/>
            <a:r>
              <a:rPr lang="en-GB" sz="1800" b="1" i="1" dirty="0" smtClean="0"/>
              <a:t>STAGE 2 </a:t>
            </a:r>
            <a:r>
              <a:rPr lang="en-GB" sz="1800" dirty="0" smtClean="0"/>
              <a:t>= Calculate the price of this basket of goods within the </a:t>
            </a:r>
            <a:r>
              <a:rPr lang="en-GB" sz="1800" b="1" i="1" dirty="0" smtClean="0"/>
              <a:t>base year </a:t>
            </a:r>
            <a:r>
              <a:rPr lang="en-GB" sz="1800" dirty="0" smtClean="0"/>
              <a:t>(attach 100 index points to the value). We also place weightings on different goods and services, which reflect how much income is spent on particular goods and services. This then gives us a </a:t>
            </a:r>
            <a:r>
              <a:rPr lang="en-GB" sz="1800" b="1" i="1" dirty="0" smtClean="0"/>
              <a:t>weighted price index</a:t>
            </a:r>
          </a:p>
          <a:p>
            <a:pPr lvl="1"/>
            <a:r>
              <a:rPr lang="en-GB" sz="1800" b="1" i="1" dirty="0" smtClean="0"/>
              <a:t>STAGE 3 </a:t>
            </a:r>
            <a:r>
              <a:rPr lang="en-GB" sz="1800" dirty="0" smtClean="0"/>
              <a:t>= in following years, the price of this basket of goods is also calculated. We then compare the price against the base year. The change in price of the basket of goods will show us the inflation </a:t>
            </a:r>
            <a:r>
              <a:rPr lang="en-GB" sz="1800" dirty="0" smtClean="0"/>
              <a:t>rate</a:t>
            </a: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600" y="0"/>
            <a:ext cx="4089400" cy="2105025"/>
          </a:xfrm>
          <a:prstGeom prst="rect">
            <a:avLst/>
          </a:prstGeom>
        </p:spPr>
      </p:pic>
    </p:spTree>
    <p:extLst>
      <p:ext uri="{BB962C8B-B14F-4D97-AF65-F5344CB8AC3E}">
        <p14:creationId xmlns:p14="http://schemas.microsoft.com/office/powerpoint/2010/main" val="59403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87" y="852706"/>
            <a:ext cx="8761413" cy="706964"/>
          </a:xfrm>
        </p:spPr>
        <p:txBody>
          <a:bodyPr/>
          <a:lstStyle/>
          <a:p>
            <a:r>
              <a:rPr lang="en-GB" dirty="0" smtClean="0"/>
              <a:t>Calculating a weighted </a:t>
            </a:r>
            <a:r>
              <a:rPr lang="en-GB" dirty="0" smtClean="0"/>
              <a:t/>
            </a:r>
            <a:br>
              <a:rPr lang="en-GB" dirty="0" smtClean="0"/>
            </a:br>
            <a:r>
              <a:rPr lang="en-GB" dirty="0" smtClean="0"/>
              <a:t>price </a:t>
            </a:r>
            <a:r>
              <a:rPr lang="en-GB" dirty="0" smtClean="0"/>
              <a:t>index</a:t>
            </a:r>
            <a:endParaRPr lang="en-GB" dirty="0"/>
          </a:p>
        </p:txBody>
      </p:sp>
      <p:sp>
        <p:nvSpPr>
          <p:cNvPr id="3" name="Content Placeholder 2"/>
          <p:cNvSpPr>
            <a:spLocks noGrp="1"/>
          </p:cNvSpPr>
          <p:nvPr>
            <p:ph idx="1"/>
          </p:nvPr>
        </p:nvSpPr>
        <p:spPr>
          <a:xfrm>
            <a:off x="0" y="2235200"/>
            <a:ext cx="9625013" cy="3416300"/>
          </a:xfrm>
        </p:spPr>
        <p:txBody>
          <a:bodyPr/>
          <a:lstStyle/>
          <a:p>
            <a:r>
              <a:rPr lang="en-GB" dirty="0" smtClean="0"/>
              <a:t>Imagine the average basket of goods contains 3 items (A,B and C)</a:t>
            </a:r>
          </a:p>
          <a:p>
            <a:pPr lvl="1"/>
            <a:r>
              <a:rPr lang="en-GB" dirty="0" smtClean="0"/>
              <a:t>Weightings = (A = 35%, B = 40%, C =25%)</a:t>
            </a:r>
            <a:endParaRPr lang="en-GB" dirty="0"/>
          </a:p>
        </p:txBody>
      </p:sp>
      <p:graphicFrame>
        <p:nvGraphicFramePr>
          <p:cNvPr id="4" name="Table 3"/>
          <p:cNvGraphicFramePr>
            <a:graphicFrameLocks noGrp="1"/>
          </p:cNvGraphicFramePr>
          <p:nvPr>
            <p:extLst/>
          </p:nvPr>
        </p:nvGraphicFramePr>
        <p:xfrm>
          <a:off x="1" y="3131396"/>
          <a:ext cx="5283199" cy="2026920"/>
        </p:xfrm>
        <a:graphic>
          <a:graphicData uri="http://schemas.openxmlformats.org/drawingml/2006/table">
            <a:tbl>
              <a:tblPr firstRow="1" bandRow="1">
                <a:tableStyleId>{5C22544A-7EE6-4342-B048-85BDC9FD1C3A}</a:tableStyleId>
              </a:tblPr>
              <a:tblGrid>
                <a:gridCol w="797332"/>
                <a:gridCol w="1118481"/>
                <a:gridCol w="1118550"/>
                <a:gridCol w="1118536"/>
                <a:gridCol w="1130300"/>
              </a:tblGrid>
              <a:tr h="370840">
                <a:tc>
                  <a:txBody>
                    <a:bodyPr/>
                    <a:lstStyle/>
                    <a:p>
                      <a:r>
                        <a:rPr lang="en-GB" sz="1600" dirty="0" smtClean="0"/>
                        <a:t>Good </a:t>
                      </a:r>
                      <a:endParaRPr lang="en-GB" sz="1600" dirty="0"/>
                    </a:p>
                  </a:txBody>
                  <a:tcPr/>
                </a:tc>
                <a:tc>
                  <a:txBody>
                    <a:bodyPr/>
                    <a:lstStyle/>
                    <a:p>
                      <a:r>
                        <a:rPr lang="en-GB" dirty="0" smtClean="0"/>
                        <a:t>Price</a:t>
                      </a:r>
                      <a:r>
                        <a:rPr lang="en-GB" baseline="0" dirty="0" smtClean="0"/>
                        <a:t> in year 1 (£)</a:t>
                      </a:r>
                      <a:endParaRPr lang="en-GB" dirty="0"/>
                    </a:p>
                  </a:txBody>
                  <a:tcPr/>
                </a:tc>
                <a:tc>
                  <a:txBody>
                    <a:bodyPr/>
                    <a:lstStyle/>
                    <a:p>
                      <a:r>
                        <a:rPr lang="en-GB" dirty="0" smtClean="0"/>
                        <a:t>Price in </a:t>
                      </a:r>
                    </a:p>
                    <a:p>
                      <a:r>
                        <a:rPr lang="en-GB" dirty="0" smtClean="0"/>
                        <a:t>year 2 (£)</a:t>
                      </a:r>
                      <a:endParaRPr lang="en-GB" dirty="0"/>
                    </a:p>
                  </a:txBody>
                  <a:tcPr/>
                </a:tc>
                <a:tc>
                  <a:txBody>
                    <a:bodyPr/>
                    <a:lstStyle/>
                    <a:p>
                      <a:r>
                        <a:rPr lang="en-GB" dirty="0" smtClean="0"/>
                        <a:t>Price in year 3 (£)</a:t>
                      </a:r>
                      <a:endParaRPr lang="en-GB" dirty="0"/>
                    </a:p>
                  </a:txBody>
                  <a:tcPr/>
                </a:tc>
                <a:tc>
                  <a:txBody>
                    <a:bodyPr/>
                    <a:lstStyle/>
                    <a:p>
                      <a:r>
                        <a:rPr lang="en-GB" dirty="0" smtClean="0"/>
                        <a:t>Price in year 4 (£)</a:t>
                      </a:r>
                      <a:endParaRPr lang="en-GB" dirty="0"/>
                    </a:p>
                  </a:txBody>
                  <a:tcPr/>
                </a:tc>
              </a:tr>
              <a:tr h="370840">
                <a:tc>
                  <a:txBody>
                    <a:bodyPr/>
                    <a:lstStyle/>
                    <a:p>
                      <a:r>
                        <a:rPr lang="en-GB" dirty="0" smtClean="0"/>
                        <a:t>A</a:t>
                      </a:r>
                      <a:endParaRPr lang="en-GB" dirty="0"/>
                    </a:p>
                  </a:txBody>
                  <a:tcPr/>
                </a:tc>
                <a:tc>
                  <a:txBody>
                    <a:bodyPr/>
                    <a:lstStyle/>
                    <a:p>
                      <a:r>
                        <a:rPr lang="en-GB" dirty="0" smtClean="0"/>
                        <a:t>1.06</a:t>
                      </a:r>
                      <a:endParaRPr lang="en-GB" dirty="0"/>
                    </a:p>
                  </a:txBody>
                  <a:tcPr/>
                </a:tc>
                <a:tc>
                  <a:txBody>
                    <a:bodyPr/>
                    <a:lstStyle/>
                    <a:p>
                      <a:r>
                        <a:rPr lang="en-GB" dirty="0" smtClean="0"/>
                        <a:t>1.12</a:t>
                      </a:r>
                      <a:endParaRPr lang="en-GB" dirty="0"/>
                    </a:p>
                  </a:txBody>
                  <a:tcPr/>
                </a:tc>
                <a:tc>
                  <a:txBody>
                    <a:bodyPr/>
                    <a:lstStyle/>
                    <a:p>
                      <a:r>
                        <a:rPr lang="en-GB" dirty="0" smtClean="0"/>
                        <a:t>1.29</a:t>
                      </a:r>
                      <a:endParaRPr lang="en-GB" dirty="0"/>
                    </a:p>
                  </a:txBody>
                  <a:tcPr/>
                </a:tc>
                <a:tc>
                  <a:txBody>
                    <a:bodyPr/>
                    <a:lstStyle/>
                    <a:p>
                      <a:r>
                        <a:rPr lang="en-GB" dirty="0" smtClean="0"/>
                        <a:t>1.30</a:t>
                      </a:r>
                      <a:endParaRPr lang="en-GB" dirty="0"/>
                    </a:p>
                  </a:txBody>
                  <a:tcPr/>
                </a:tc>
              </a:tr>
              <a:tr h="370840">
                <a:tc>
                  <a:txBody>
                    <a:bodyPr/>
                    <a:lstStyle/>
                    <a:p>
                      <a:r>
                        <a:rPr lang="en-GB" dirty="0" smtClean="0"/>
                        <a:t>B</a:t>
                      </a:r>
                      <a:endParaRPr lang="en-GB" dirty="0"/>
                    </a:p>
                  </a:txBody>
                  <a:tcPr/>
                </a:tc>
                <a:tc>
                  <a:txBody>
                    <a:bodyPr/>
                    <a:lstStyle/>
                    <a:p>
                      <a:r>
                        <a:rPr lang="en-GB" dirty="0" smtClean="0"/>
                        <a:t>0.47</a:t>
                      </a:r>
                      <a:endParaRPr lang="en-GB" dirty="0"/>
                    </a:p>
                  </a:txBody>
                  <a:tcPr/>
                </a:tc>
                <a:tc>
                  <a:txBody>
                    <a:bodyPr/>
                    <a:lstStyle/>
                    <a:p>
                      <a:r>
                        <a:rPr lang="en-GB" dirty="0" smtClean="0"/>
                        <a:t>0.51</a:t>
                      </a:r>
                      <a:endParaRPr lang="en-GB" dirty="0"/>
                    </a:p>
                  </a:txBody>
                  <a:tcPr/>
                </a:tc>
                <a:tc>
                  <a:txBody>
                    <a:bodyPr/>
                    <a:lstStyle/>
                    <a:p>
                      <a:r>
                        <a:rPr lang="en-GB" dirty="0" smtClean="0"/>
                        <a:t>0.66</a:t>
                      </a:r>
                      <a:endParaRPr lang="en-GB" dirty="0"/>
                    </a:p>
                  </a:txBody>
                  <a:tcPr/>
                </a:tc>
                <a:tc>
                  <a:txBody>
                    <a:bodyPr/>
                    <a:lstStyle/>
                    <a:p>
                      <a:r>
                        <a:rPr lang="en-GB" dirty="0" smtClean="0"/>
                        <a:t>0.68</a:t>
                      </a:r>
                      <a:endParaRPr lang="en-GB" dirty="0"/>
                    </a:p>
                  </a:txBody>
                  <a:tcPr/>
                </a:tc>
              </a:tr>
              <a:tr h="370840">
                <a:tc>
                  <a:txBody>
                    <a:bodyPr/>
                    <a:lstStyle/>
                    <a:p>
                      <a:r>
                        <a:rPr lang="en-GB" dirty="0" smtClean="0"/>
                        <a:t>C</a:t>
                      </a:r>
                      <a:endParaRPr lang="en-GB" dirty="0"/>
                    </a:p>
                  </a:txBody>
                  <a:tcPr/>
                </a:tc>
                <a:tc>
                  <a:txBody>
                    <a:bodyPr/>
                    <a:lstStyle/>
                    <a:p>
                      <a:r>
                        <a:rPr lang="en-GB" dirty="0" smtClean="0"/>
                        <a:t>0.59</a:t>
                      </a:r>
                      <a:endParaRPr lang="en-GB" dirty="0"/>
                    </a:p>
                  </a:txBody>
                  <a:tcPr/>
                </a:tc>
                <a:tc>
                  <a:txBody>
                    <a:bodyPr/>
                    <a:lstStyle/>
                    <a:p>
                      <a:r>
                        <a:rPr lang="en-GB" dirty="0" smtClean="0"/>
                        <a:t>0.62</a:t>
                      </a:r>
                      <a:endParaRPr lang="en-GB" dirty="0"/>
                    </a:p>
                  </a:txBody>
                  <a:tcPr/>
                </a:tc>
                <a:tc>
                  <a:txBody>
                    <a:bodyPr/>
                    <a:lstStyle/>
                    <a:p>
                      <a:r>
                        <a:rPr lang="en-GB" dirty="0" smtClean="0"/>
                        <a:t>0.79</a:t>
                      </a:r>
                      <a:endParaRPr lang="en-GB" dirty="0"/>
                    </a:p>
                  </a:txBody>
                  <a:tcPr/>
                </a:tc>
                <a:tc>
                  <a:txBody>
                    <a:bodyPr/>
                    <a:lstStyle/>
                    <a:p>
                      <a:r>
                        <a:rPr lang="en-GB" dirty="0" smtClean="0"/>
                        <a:t>0.81</a:t>
                      </a:r>
                      <a:endParaRPr lang="en-GB" dirty="0"/>
                    </a:p>
                  </a:txBody>
                  <a:tcPr/>
                </a:tc>
              </a:tr>
            </a:tbl>
          </a:graphicData>
        </a:graphic>
      </p:graphicFrame>
      <p:graphicFrame>
        <p:nvGraphicFramePr>
          <p:cNvPr id="6" name="Table 5"/>
          <p:cNvGraphicFramePr>
            <a:graphicFrameLocks noGrp="1"/>
          </p:cNvGraphicFramePr>
          <p:nvPr>
            <p:extLst/>
          </p:nvPr>
        </p:nvGraphicFramePr>
        <p:xfrm>
          <a:off x="5480049" y="2811641"/>
          <a:ext cx="6654801" cy="2550160"/>
        </p:xfrm>
        <a:graphic>
          <a:graphicData uri="http://schemas.openxmlformats.org/drawingml/2006/table">
            <a:tbl>
              <a:tblPr firstRow="1" bandRow="1">
                <a:tableStyleId>{5C22544A-7EE6-4342-B048-85BDC9FD1C3A}</a:tableStyleId>
              </a:tblPr>
              <a:tblGrid>
                <a:gridCol w="811971"/>
                <a:gridCol w="1431003"/>
                <a:gridCol w="1404841"/>
                <a:gridCol w="1503493"/>
                <a:gridCol w="1503493"/>
              </a:tblGrid>
              <a:tr h="370840">
                <a:tc>
                  <a:txBody>
                    <a:bodyPr/>
                    <a:lstStyle/>
                    <a:p>
                      <a:r>
                        <a:rPr lang="en-GB" sz="1600" dirty="0" smtClean="0"/>
                        <a:t>Good </a:t>
                      </a:r>
                      <a:endParaRPr lang="en-GB" sz="1600" dirty="0"/>
                    </a:p>
                  </a:txBody>
                  <a:tcPr/>
                </a:tc>
                <a:tc>
                  <a:txBody>
                    <a:bodyPr/>
                    <a:lstStyle/>
                    <a:p>
                      <a:r>
                        <a:rPr lang="en-GB" sz="1600" dirty="0" smtClean="0"/>
                        <a:t>Price</a:t>
                      </a:r>
                      <a:r>
                        <a:rPr lang="en-GB" sz="1600" baseline="0" dirty="0" smtClean="0"/>
                        <a:t> in year 1 (£) x weighting</a:t>
                      </a:r>
                      <a:endParaRPr lang="en-GB" sz="1600" dirty="0"/>
                    </a:p>
                  </a:txBody>
                  <a:tcPr/>
                </a:tc>
                <a:tc>
                  <a:txBody>
                    <a:bodyPr/>
                    <a:lstStyle/>
                    <a:p>
                      <a:r>
                        <a:rPr lang="en-GB" sz="1600" dirty="0" smtClean="0"/>
                        <a:t>Price in </a:t>
                      </a:r>
                    </a:p>
                    <a:p>
                      <a:r>
                        <a:rPr lang="en-GB" sz="1600" dirty="0" smtClean="0"/>
                        <a:t>year 2 (£) x weighting</a:t>
                      </a:r>
                      <a:endParaRPr lang="en-GB" sz="1600" dirty="0"/>
                    </a:p>
                  </a:txBody>
                  <a:tcPr/>
                </a:tc>
                <a:tc>
                  <a:txBody>
                    <a:bodyPr/>
                    <a:lstStyle/>
                    <a:p>
                      <a:r>
                        <a:rPr lang="en-GB" sz="1600" dirty="0" smtClean="0"/>
                        <a:t>Price in year 3 (£) x weighting</a:t>
                      </a:r>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Price in year 4 (£) x weighting</a:t>
                      </a:r>
                    </a:p>
                    <a:p>
                      <a:endParaRPr lang="en-GB" sz="1600" dirty="0"/>
                    </a:p>
                  </a:txBody>
                  <a:tcPr/>
                </a:tc>
              </a:tr>
              <a:tr h="370840">
                <a:tc>
                  <a:txBody>
                    <a:bodyPr/>
                    <a:lstStyle/>
                    <a:p>
                      <a:r>
                        <a:rPr lang="en-GB" dirty="0" smtClean="0"/>
                        <a:t>A</a:t>
                      </a:r>
                      <a:endParaRPr lang="en-GB" dirty="0"/>
                    </a:p>
                  </a:txBody>
                  <a:tcPr/>
                </a:tc>
                <a:tc>
                  <a:txBody>
                    <a:bodyPr/>
                    <a:lstStyle/>
                    <a:p>
                      <a:r>
                        <a:rPr lang="en-GB" dirty="0" smtClean="0"/>
                        <a:t>37.1</a:t>
                      </a:r>
                      <a:endParaRPr lang="en-GB" dirty="0"/>
                    </a:p>
                  </a:txBody>
                  <a:tcPr/>
                </a:tc>
                <a:tc>
                  <a:txBody>
                    <a:bodyPr/>
                    <a:lstStyle/>
                    <a:p>
                      <a:r>
                        <a:rPr lang="en-GB" dirty="0" smtClean="0"/>
                        <a:t>39.2</a:t>
                      </a:r>
                      <a:endParaRPr lang="en-GB" dirty="0"/>
                    </a:p>
                  </a:txBody>
                  <a:tcPr/>
                </a:tc>
                <a:tc>
                  <a:txBody>
                    <a:bodyPr/>
                    <a:lstStyle/>
                    <a:p>
                      <a:r>
                        <a:rPr lang="en-GB" dirty="0" smtClean="0"/>
                        <a:t>45.15</a:t>
                      </a:r>
                      <a:endParaRPr lang="en-GB" dirty="0"/>
                    </a:p>
                  </a:txBody>
                  <a:tcPr/>
                </a:tc>
                <a:tc>
                  <a:txBody>
                    <a:bodyPr/>
                    <a:lstStyle/>
                    <a:p>
                      <a:r>
                        <a:rPr lang="en-GB" dirty="0" smtClean="0"/>
                        <a:t>45.5</a:t>
                      </a:r>
                      <a:endParaRPr lang="en-GB" dirty="0"/>
                    </a:p>
                  </a:txBody>
                  <a:tcPr/>
                </a:tc>
              </a:tr>
              <a:tr h="370840">
                <a:tc>
                  <a:txBody>
                    <a:bodyPr/>
                    <a:lstStyle/>
                    <a:p>
                      <a:r>
                        <a:rPr lang="en-GB" dirty="0" smtClean="0"/>
                        <a:t>B</a:t>
                      </a:r>
                      <a:endParaRPr lang="en-GB" dirty="0"/>
                    </a:p>
                  </a:txBody>
                  <a:tcPr/>
                </a:tc>
                <a:tc>
                  <a:txBody>
                    <a:bodyPr/>
                    <a:lstStyle/>
                    <a:p>
                      <a:r>
                        <a:rPr lang="en-GB" dirty="0" smtClean="0"/>
                        <a:t>18.8</a:t>
                      </a:r>
                      <a:endParaRPr lang="en-GB" dirty="0"/>
                    </a:p>
                  </a:txBody>
                  <a:tcPr/>
                </a:tc>
                <a:tc>
                  <a:txBody>
                    <a:bodyPr/>
                    <a:lstStyle/>
                    <a:p>
                      <a:r>
                        <a:rPr lang="en-GB" dirty="0" smtClean="0"/>
                        <a:t>20.4</a:t>
                      </a:r>
                      <a:endParaRPr lang="en-GB" dirty="0"/>
                    </a:p>
                  </a:txBody>
                  <a:tcPr/>
                </a:tc>
                <a:tc>
                  <a:txBody>
                    <a:bodyPr/>
                    <a:lstStyle/>
                    <a:p>
                      <a:r>
                        <a:rPr lang="en-GB" dirty="0" smtClean="0"/>
                        <a:t>26.4</a:t>
                      </a:r>
                      <a:endParaRPr lang="en-GB" dirty="0"/>
                    </a:p>
                  </a:txBody>
                  <a:tcPr/>
                </a:tc>
                <a:tc>
                  <a:txBody>
                    <a:bodyPr/>
                    <a:lstStyle/>
                    <a:p>
                      <a:r>
                        <a:rPr lang="en-GB" dirty="0" smtClean="0"/>
                        <a:t>27.2</a:t>
                      </a:r>
                      <a:endParaRPr lang="en-GB" dirty="0"/>
                    </a:p>
                  </a:txBody>
                  <a:tcPr/>
                </a:tc>
              </a:tr>
              <a:tr h="370840">
                <a:tc>
                  <a:txBody>
                    <a:bodyPr/>
                    <a:lstStyle/>
                    <a:p>
                      <a:r>
                        <a:rPr lang="en-GB" dirty="0" smtClean="0"/>
                        <a:t>C</a:t>
                      </a:r>
                      <a:endParaRPr lang="en-GB" dirty="0"/>
                    </a:p>
                  </a:txBody>
                  <a:tcPr/>
                </a:tc>
                <a:tc>
                  <a:txBody>
                    <a:bodyPr/>
                    <a:lstStyle/>
                    <a:p>
                      <a:r>
                        <a:rPr lang="en-GB" dirty="0" smtClean="0"/>
                        <a:t>14.75</a:t>
                      </a:r>
                      <a:endParaRPr lang="en-GB" dirty="0"/>
                    </a:p>
                  </a:txBody>
                  <a:tcPr/>
                </a:tc>
                <a:tc>
                  <a:txBody>
                    <a:bodyPr/>
                    <a:lstStyle/>
                    <a:p>
                      <a:r>
                        <a:rPr lang="en-GB" dirty="0" smtClean="0"/>
                        <a:t>15.5</a:t>
                      </a:r>
                      <a:endParaRPr lang="en-GB" dirty="0"/>
                    </a:p>
                  </a:txBody>
                  <a:tcPr/>
                </a:tc>
                <a:tc>
                  <a:txBody>
                    <a:bodyPr/>
                    <a:lstStyle/>
                    <a:p>
                      <a:r>
                        <a:rPr lang="en-GB" dirty="0" smtClean="0"/>
                        <a:t>19.75</a:t>
                      </a:r>
                      <a:endParaRPr lang="en-GB" dirty="0"/>
                    </a:p>
                  </a:txBody>
                  <a:tcPr/>
                </a:tc>
                <a:tc>
                  <a:txBody>
                    <a:bodyPr/>
                    <a:lstStyle/>
                    <a:p>
                      <a:r>
                        <a:rPr lang="en-GB" dirty="0" smtClean="0"/>
                        <a:t>20.25</a:t>
                      </a:r>
                      <a:endParaRPr lang="en-GB" dirty="0"/>
                    </a:p>
                  </a:txBody>
                  <a:tcPr/>
                </a:tc>
              </a:tr>
              <a:tr h="370840">
                <a:tc>
                  <a:txBody>
                    <a:bodyPr/>
                    <a:lstStyle/>
                    <a:p>
                      <a:r>
                        <a:rPr lang="en-GB" sz="1600" dirty="0" smtClean="0"/>
                        <a:t>TOTAL</a:t>
                      </a:r>
                      <a:endParaRPr lang="en-GB" sz="1600" dirty="0"/>
                    </a:p>
                  </a:txBody>
                  <a:tcPr/>
                </a:tc>
                <a:tc>
                  <a:txBody>
                    <a:bodyPr/>
                    <a:lstStyle/>
                    <a:p>
                      <a:r>
                        <a:rPr lang="en-GB" dirty="0" smtClean="0"/>
                        <a:t>70.65</a:t>
                      </a:r>
                      <a:endParaRPr lang="en-GB" dirty="0"/>
                    </a:p>
                  </a:txBody>
                  <a:tcPr/>
                </a:tc>
                <a:tc>
                  <a:txBody>
                    <a:bodyPr/>
                    <a:lstStyle/>
                    <a:p>
                      <a:r>
                        <a:rPr lang="en-GB" dirty="0" smtClean="0"/>
                        <a:t>75.1</a:t>
                      </a:r>
                      <a:endParaRPr lang="en-GB" dirty="0"/>
                    </a:p>
                  </a:txBody>
                  <a:tcPr/>
                </a:tc>
                <a:tc>
                  <a:txBody>
                    <a:bodyPr/>
                    <a:lstStyle/>
                    <a:p>
                      <a:r>
                        <a:rPr lang="en-GB" dirty="0" smtClean="0"/>
                        <a:t>91.3</a:t>
                      </a:r>
                      <a:endParaRPr lang="en-GB" dirty="0"/>
                    </a:p>
                  </a:txBody>
                  <a:tcPr/>
                </a:tc>
                <a:tc>
                  <a:txBody>
                    <a:bodyPr/>
                    <a:lstStyle/>
                    <a:p>
                      <a:r>
                        <a:rPr lang="en-GB" dirty="0" smtClean="0"/>
                        <a:t>92.95</a:t>
                      </a:r>
                      <a:endParaRPr lang="en-GB" dirty="0"/>
                    </a:p>
                  </a:txBody>
                  <a:tcPr/>
                </a:tc>
              </a:tr>
            </a:tbl>
          </a:graphicData>
        </a:graphic>
      </p:graphicFrame>
      <p:sp>
        <p:nvSpPr>
          <p:cNvPr id="7" name="TextBox 6"/>
          <p:cNvSpPr txBox="1"/>
          <p:nvPr/>
        </p:nvSpPr>
        <p:spPr>
          <a:xfrm>
            <a:off x="119110" y="5435600"/>
            <a:ext cx="5837190" cy="1200329"/>
          </a:xfrm>
          <a:prstGeom prst="rect">
            <a:avLst/>
          </a:prstGeom>
          <a:noFill/>
        </p:spPr>
        <p:txBody>
          <a:bodyPr wrap="square" rtlCol="0">
            <a:spAutoFit/>
          </a:bodyPr>
          <a:lstStyle/>
          <a:p>
            <a:r>
              <a:rPr lang="en-GB" b="1" i="1" dirty="0" smtClean="0"/>
              <a:t>YEAR 1 </a:t>
            </a:r>
            <a:r>
              <a:rPr lang="en-GB" dirty="0" smtClean="0"/>
              <a:t>= 100 INDEX POINTS</a:t>
            </a:r>
          </a:p>
          <a:p>
            <a:r>
              <a:rPr lang="en-GB" b="1" i="1" dirty="0" smtClean="0"/>
              <a:t>YEAR 2 </a:t>
            </a:r>
            <a:r>
              <a:rPr lang="en-GB" dirty="0" smtClean="0"/>
              <a:t>= 75.1 / 70.65 X 100 =  106 INDEX POINTS</a:t>
            </a:r>
          </a:p>
          <a:p>
            <a:r>
              <a:rPr lang="en-GB" b="1" i="1" dirty="0" smtClean="0"/>
              <a:t>YEAR 3 </a:t>
            </a:r>
            <a:r>
              <a:rPr lang="en-GB" dirty="0" smtClean="0"/>
              <a:t>= 91.3 / 70.65 X 100 = 129.2 INDEX POINTS</a:t>
            </a:r>
          </a:p>
          <a:p>
            <a:r>
              <a:rPr lang="en-GB" b="1" i="1" dirty="0" smtClean="0"/>
              <a:t>YEAR 4 </a:t>
            </a:r>
            <a:r>
              <a:rPr lang="en-GB" dirty="0" smtClean="0"/>
              <a:t>= 92.95 / 70.65 X 100 = 131.6 INDEX POINTS</a:t>
            </a:r>
            <a:endParaRPr lang="en-GB" dirty="0"/>
          </a:p>
        </p:txBody>
      </p:sp>
      <p:sp>
        <p:nvSpPr>
          <p:cNvPr id="8" name="TextBox 7"/>
          <p:cNvSpPr txBox="1"/>
          <p:nvPr/>
        </p:nvSpPr>
        <p:spPr>
          <a:xfrm>
            <a:off x="6184900" y="5725299"/>
            <a:ext cx="5245100" cy="923330"/>
          </a:xfrm>
          <a:prstGeom prst="rect">
            <a:avLst/>
          </a:prstGeom>
          <a:noFill/>
        </p:spPr>
        <p:txBody>
          <a:bodyPr wrap="square" rtlCol="0">
            <a:spAutoFit/>
          </a:bodyPr>
          <a:lstStyle/>
          <a:p>
            <a:r>
              <a:rPr lang="en-GB" b="1" i="1" dirty="0" smtClean="0"/>
              <a:t>YEAR 2 INFLATION </a:t>
            </a:r>
            <a:r>
              <a:rPr lang="en-GB" dirty="0" smtClean="0"/>
              <a:t>= 6/100 X 100 = 6%</a:t>
            </a:r>
          </a:p>
          <a:p>
            <a:r>
              <a:rPr lang="en-GB" b="1" i="1" dirty="0" smtClean="0"/>
              <a:t>YEAR 3 INFLATION </a:t>
            </a:r>
            <a:r>
              <a:rPr lang="en-GB" dirty="0" smtClean="0"/>
              <a:t>= 23.2/106 X 100 = 21.9%</a:t>
            </a:r>
          </a:p>
          <a:p>
            <a:r>
              <a:rPr lang="en-GB" b="1" i="1" dirty="0" smtClean="0"/>
              <a:t>YEAR 4 INFLATION </a:t>
            </a:r>
            <a:r>
              <a:rPr lang="en-GB" dirty="0" smtClean="0"/>
              <a:t>= 1.65/129.2 X 100 = 1.3%</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803" y="0"/>
            <a:ext cx="3920197" cy="2443589"/>
          </a:xfrm>
          <a:prstGeom prst="rect">
            <a:avLst/>
          </a:prstGeom>
        </p:spPr>
      </p:pic>
    </p:spTree>
    <p:extLst>
      <p:ext uri="{BB962C8B-B14F-4D97-AF65-F5344CB8AC3E}">
        <p14:creationId xmlns:p14="http://schemas.microsoft.com/office/powerpoint/2010/main" val="287699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inflation </a:t>
            </a:r>
            <a:br>
              <a:rPr lang="en-GB" dirty="0" smtClean="0"/>
            </a:br>
            <a:r>
              <a:rPr lang="en-GB" dirty="0" smtClean="0"/>
              <a:t>– CPI </a:t>
            </a:r>
            <a:endParaRPr lang="en-GB" dirty="0"/>
          </a:p>
        </p:txBody>
      </p:sp>
      <p:sp>
        <p:nvSpPr>
          <p:cNvPr id="3" name="Content Placeholder 2"/>
          <p:cNvSpPr>
            <a:spLocks noGrp="1"/>
          </p:cNvSpPr>
          <p:nvPr>
            <p:ph idx="1"/>
          </p:nvPr>
        </p:nvSpPr>
        <p:spPr>
          <a:xfrm>
            <a:off x="203200" y="2425700"/>
            <a:ext cx="11722100" cy="4228318"/>
          </a:xfrm>
        </p:spPr>
        <p:txBody>
          <a:bodyPr>
            <a:normAutofit/>
          </a:bodyPr>
          <a:lstStyle/>
          <a:p>
            <a:r>
              <a:rPr lang="en-GB" dirty="0" smtClean="0"/>
              <a:t>The </a:t>
            </a:r>
            <a:r>
              <a:rPr lang="en-GB" b="1" i="1" dirty="0" smtClean="0"/>
              <a:t>consumer price index (CPI) </a:t>
            </a:r>
            <a:r>
              <a:rPr lang="en-GB" dirty="0" smtClean="0"/>
              <a:t>is a measure of the general level of prices in the UK. The rate of change measures the inflation rate</a:t>
            </a:r>
          </a:p>
          <a:p>
            <a:r>
              <a:rPr lang="en-GB" b="1" i="1" dirty="0" smtClean="0"/>
              <a:t>CPI is calculated by:</a:t>
            </a:r>
          </a:p>
          <a:p>
            <a:pPr lvl="1"/>
            <a:r>
              <a:rPr lang="en-GB" sz="1800" dirty="0" smtClean="0"/>
              <a:t>Including 180,000 individual price quotes on 680 different products by visiting shops, phone-calls and internet research</a:t>
            </a:r>
          </a:p>
          <a:p>
            <a:pPr lvl="1"/>
            <a:r>
              <a:rPr lang="en-GB" sz="1800" dirty="0" smtClean="0"/>
              <a:t>Data on spending from </a:t>
            </a:r>
            <a:r>
              <a:rPr lang="en-GB" sz="1800" b="1" i="1" dirty="0" smtClean="0"/>
              <a:t>The Household Final Monetary Consumption Expenditure survey </a:t>
            </a:r>
            <a:r>
              <a:rPr lang="en-GB" sz="1800" dirty="0" smtClean="0"/>
              <a:t>is used to calculate </a:t>
            </a:r>
            <a:r>
              <a:rPr lang="en-GB" sz="1800" b="1" i="1" dirty="0" smtClean="0"/>
              <a:t>weightings</a:t>
            </a:r>
          </a:p>
          <a:p>
            <a:pPr lvl="1"/>
            <a:r>
              <a:rPr lang="en-GB" sz="1800" b="1" i="1" dirty="0" smtClean="0"/>
              <a:t>Weightings </a:t>
            </a:r>
            <a:r>
              <a:rPr lang="en-GB" sz="1800" dirty="0" smtClean="0"/>
              <a:t>are updated annually to reflect changes in consumer spending patterns</a:t>
            </a:r>
          </a:p>
          <a:p>
            <a:r>
              <a:rPr lang="en-GB" dirty="0" smtClean="0"/>
              <a:t>CPI doesn’t included housing costs of owner-occupiers. </a:t>
            </a:r>
            <a:r>
              <a:rPr lang="en-GB" b="1" i="1" dirty="0" smtClean="0"/>
              <a:t>CPIH</a:t>
            </a:r>
            <a:r>
              <a:rPr lang="en-GB" dirty="0" smtClean="0"/>
              <a:t> was created to include these costs</a:t>
            </a:r>
          </a:p>
          <a:p>
            <a:r>
              <a:rPr lang="en-GB" b="1" i="1" dirty="0" smtClean="0"/>
              <a:t>% change in CPI is used to calculate inflation rate</a:t>
            </a:r>
            <a:endParaRPr lang="en-GB" b="1"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5600" y="0"/>
            <a:ext cx="4216400" cy="2238375"/>
          </a:xfrm>
          <a:prstGeom prst="rect">
            <a:avLst/>
          </a:prstGeom>
        </p:spPr>
      </p:pic>
    </p:spTree>
    <p:extLst>
      <p:ext uri="{BB962C8B-B14F-4D97-AF65-F5344CB8AC3E}">
        <p14:creationId xmlns:p14="http://schemas.microsoft.com/office/powerpoint/2010/main" val="387877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inflation – </a:t>
            </a:r>
            <a:r>
              <a:rPr lang="en-GB" dirty="0" smtClean="0"/>
              <a:t>RPI</a:t>
            </a:r>
            <a:endParaRPr lang="en-GB" dirty="0"/>
          </a:p>
        </p:txBody>
      </p:sp>
      <p:sp>
        <p:nvSpPr>
          <p:cNvPr id="3" name="Content Placeholder 2"/>
          <p:cNvSpPr>
            <a:spLocks noGrp="1"/>
          </p:cNvSpPr>
          <p:nvPr>
            <p:ph idx="1"/>
          </p:nvPr>
        </p:nvSpPr>
        <p:spPr>
          <a:xfrm>
            <a:off x="165100" y="2489200"/>
            <a:ext cx="11696700" cy="3962400"/>
          </a:xfrm>
        </p:spPr>
        <p:txBody>
          <a:bodyPr>
            <a:normAutofit/>
          </a:bodyPr>
          <a:lstStyle/>
          <a:p>
            <a:r>
              <a:rPr lang="en-GB" dirty="0" smtClean="0"/>
              <a:t>The </a:t>
            </a:r>
            <a:r>
              <a:rPr lang="en-GB" b="1" i="1" dirty="0" smtClean="0"/>
              <a:t>retail price index (RPI) </a:t>
            </a:r>
            <a:r>
              <a:rPr lang="en-GB" dirty="0" smtClean="0"/>
              <a:t>is a measure of the average level of prices in the UK. It was the main tool of the government before CPI to calculate the impacts of price increases on the economy. </a:t>
            </a:r>
          </a:p>
          <a:p>
            <a:r>
              <a:rPr lang="en-GB" b="1" i="1" dirty="0" smtClean="0"/>
              <a:t>RPIX</a:t>
            </a:r>
            <a:r>
              <a:rPr lang="en-GB" dirty="0" smtClean="0"/>
              <a:t> used to calculate the RPI, but excluded mortgage repayments. This is because mortgage payments are based on interest rates. Interest rates are increased to curb inflation. This therefore meant that higher interest rates would show an increase in inflation on the RPI tool BUT not on RPIX</a:t>
            </a:r>
          </a:p>
          <a:p>
            <a:r>
              <a:rPr lang="en-GB" dirty="0" smtClean="0"/>
              <a:t>CPI has now replaced RPIX</a:t>
            </a:r>
          </a:p>
          <a:p>
            <a:r>
              <a:rPr lang="en-GB" b="1" i="1" dirty="0" smtClean="0"/>
              <a:t>Differences between RPI and CPI</a:t>
            </a:r>
          </a:p>
          <a:p>
            <a:pPr lvl="1"/>
            <a:r>
              <a:rPr lang="en-GB" dirty="0" smtClean="0"/>
              <a:t>RPI excludes pensioner households and highest income earners. CPI does not</a:t>
            </a:r>
          </a:p>
          <a:p>
            <a:pPr lvl="1"/>
            <a:r>
              <a:rPr lang="en-GB" dirty="0"/>
              <a:t>RPI includes the costs of housing (mortgage interest costs and council tax for example) while CPI does not. </a:t>
            </a:r>
            <a:endParaRPr lang="en-GB" dirty="0" smtClean="0"/>
          </a:p>
          <a:p>
            <a:pPr lvl="1"/>
            <a:r>
              <a:rPr lang="en-GB" dirty="0" smtClean="0"/>
              <a:t>CPI is more complex in terms of its calculation – its better at considering weightings</a:t>
            </a:r>
          </a:p>
          <a:p>
            <a:r>
              <a:rPr lang="en-GB" b="1" i="1" u="sng" dirty="0" smtClean="0"/>
              <a:t>UK INFLATION TARGET = 2%</a:t>
            </a:r>
            <a:endParaRPr lang="en-GB" b="1" i="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35455"/>
            <a:ext cx="3454401" cy="2372694"/>
          </a:xfrm>
          <a:prstGeom prst="rect">
            <a:avLst/>
          </a:prstGeom>
        </p:spPr>
      </p:pic>
    </p:spTree>
    <p:extLst>
      <p:ext uri="{BB962C8B-B14F-4D97-AF65-F5344CB8AC3E}">
        <p14:creationId xmlns:p14="http://schemas.microsoft.com/office/powerpoint/2010/main" val="264369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Deflation</a:t>
            </a:r>
            <a:endParaRPr lang="en-GB" dirty="0"/>
          </a:p>
        </p:txBody>
      </p:sp>
      <p:sp>
        <p:nvSpPr>
          <p:cNvPr id="3" name="Content Placeholder 2"/>
          <p:cNvSpPr>
            <a:spLocks noGrp="1"/>
          </p:cNvSpPr>
          <p:nvPr>
            <p:ph idx="1"/>
          </p:nvPr>
        </p:nvSpPr>
        <p:spPr>
          <a:xfrm>
            <a:off x="330200" y="2336800"/>
            <a:ext cx="11506200" cy="3416300"/>
          </a:xfrm>
        </p:spPr>
        <p:txBody>
          <a:bodyPr/>
          <a:lstStyle/>
          <a:p>
            <a:r>
              <a:rPr lang="en-GB" b="1" i="1" dirty="0" smtClean="0"/>
              <a:t>Deflation</a:t>
            </a:r>
            <a:r>
              <a:rPr lang="en-GB" dirty="0" smtClean="0"/>
              <a:t> measures a fall in the average level of prices (negative inflation)</a:t>
            </a:r>
          </a:p>
          <a:p>
            <a:r>
              <a:rPr lang="en-GB" b="1" i="1" dirty="0" smtClean="0"/>
              <a:t>Disinflation</a:t>
            </a:r>
            <a:r>
              <a:rPr lang="en-GB" dirty="0" smtClean="0"/>
              <a:t> measures a fall in the rate of inflation</a:t>
            </a:r>
          </a:p>
          <a:p>
            <a:r>
              <a:rPr lang="en-GB" b="1" i="1" dirty="0" smtClean="0"/>
              <a:t>Do not confuse deflation AND disinflation!</a:t>
            </a:r>
          </a:p>
          <a:p>
            <a:r>
              <a:rPr lang="en-GB" b="1" i="1" dirty="0" smtClean="0"/>
              <a:t>Deflation </a:t>
            </a:r>
            <a:r>
              <a:rPr lang="en-GB" dirty="0" smtClean="0"/>
              <a:t>is seen as bad for an economy because if people expect price levels to fall then they delay making purchases because they believe they can buy cheaper in the future. This can therefore lead to a recession and an increase in unemployment</a:t>
            </a:r>
          </a:p>
          <a:p>
            <a:r>
              <a:rPr lang="en-GB" b="1" i="1" dirty="0" smtClean="0"/>
              <a:t>Despite this </a:t>
            </a:r>
            <a:r>
              <a:rPr lang="en-GB" dirty="0" smtClean="0"/>
              <a:t>recently the UK experienced deflation. This was caused by cheaper fuel and food. This was good for the economy because people cannot delay buying these items. It actually freed up more of household income to purchase other goods and services within the economy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0"/>
            <a:ext cx="2857500" cy="3086100"/>
          </a:xfrm>
          <a:prstGeom prst="rect">
            <a:avLst/>
          </a:prstGeom>
        </p:spPr>
      </p:pic>
    </p:spTree>
    <p:extLst>
      <p:ext uri="{BB962C8B-B14F-4D97-AF65-F5344CB8AC3E}">
        <p14:creationId xmlns:p14="http://schemas.microsoft.com/office/powerpoint/2010/main" val="4935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and causes </a:t>
            </a:r>
            <a:br>
              <a:rPr lang="en-GB" dirty="0" smtClean="0"/>
            </a:br>
            <a:r>
              <a:rPr lang="en-GB" dirty="0" smtClean="0"/>
              <a:t>of unemployment</a:t>
            </a:r>
            <a:endParaRPr lang="en-GB" dirty="0"/>
          </a:p>
        </p:txBody>
      </p:sp>
      <p:sp>
        <p:nvSpPr>
          <p:cNvPr id="3" name="Content Placeholder 2"/>
          <p:cNvSpPr>
            <a:spLocks noGrp="1"/>
          </p:cNvSpPr>
          <p:nvPr>
            <p:ph idx="1"/>
          </p:nvPr>
        </p:nvSpPr>
        <p:spPr>
          <a:xfrm>
            <a:off x="436098" y="2278966"/>
            <a:ext cx="11633982" cy="4579033"/>
          </a:xfrm>
        </p:spPr>
        <p:txBody>
          <a:bodyPr>
            <a:normAutofit/>
          </a:bodyPr>
          <a:lstStyle/>
          <a:p>
            <a:r>
              <a:rPr lang="en-GB" b="1" i="1" dirty="0" smtClean="0"/>
              <a:t>Unemployment</a:t>
            </a:r>
            <a:r>
              <a:rPr lang="en-GB" dirty="0" smtClean="0"/>
              <a:t> means that people are part of the labour force, but are not currently employed. They are therefore without paid employment, but are actively seeking employment</a:t>
            </a:r>
          </a:p>
          <a:p>
            <a:r>
              <a:rPr lang="en-GB" dirty="0" smtClean="0"/>
              <a:t>The </a:t>
            </a:r>
            <a:r>
              <a:rPr lang="en-GB" b="1" i="1" dirty="0" smtClean="0"/>
              <a:t>labour force </a:t>
            </a:r>
            <a:r>
              <a:rPr lang="en-GB" dirty="0" smtClean="0"/>
              <a:t>is the </a:t>
            </a:r>
            <a:r>
              <a:rPr lang="en-GB" dirty="0"/>
              <a:t>total number of people who are eligible to work (including employed and unemployed people) </a:t>
            </a:r>
            <a:r>
              <a:rPr lang="en-GB" dirty="0" smtClean="0"/>
              <a:t> within an economy. The people within the labour force are </a:t>
            </a:r>
            <a:r>
              <a:rPr lang="en-GB" b="1" i="1" dirty="0" smtClean="0"/>
              <a:t>economically active</a:t>
            </a:r>
          </a:p>
          <a:p>
            <a:r>
              <a:rPr lang="en-GB" b="1" i="1" dirty="0" smtClean="0"/>
              <a:t>Unemployment can be expressed as:</a:t>
            </a:r>
          </a:p>
          <a:p>
            <a:pPr lvl="1"/>
            <a:r>
              <a:rPr lang="en-GB" sz="1800" dirty="0" smtClean="0"/>
              <a:t>% of the labour force unemployed i.e. </a:t>
            </a:r>
            <a:r>
              <a:rPr lang="en-GB" sz="1800" b="1" i="1" dirty="0" smtClean="0"/>
              <a:t>unemployment rate</a:t>
            </a:r>
          </a:p>
          <a:p>
            <a:pPr lvl="1"/>
            <a:r>
              <a:rPr lang="en-GB" sz="1800" dirty="0" smtClean="0"/>
              <a:t>Total number unemployed </a:t>
            </a:r>
            <a:r>
              <a:rPr lang="en-GB" sz="1800" b="1" i="1" dirty="0" smtClean="0"/>
              <a:t>(unemployment level)</a:t>
            </a:r>
          </a:p>
          <a:p>
            <a:r>
              <a:rPr lang="en-GB" b="1" i="1" dirty="0" smtClean="0"/>
              <a:t>The main measurements in the UK to measure unemployment include:</a:t>
            </a:r>
          </a:p>
          <a:p>
            <a:pPr lvl="1"/>
            <a:r>
              <a:rPr lang="en-GB" sz="1800" dirty="0" smtClean="0"/>
              <a:t>The number of people claiming Job Seekers Allowance (Claimant Count)</a:t>
            </a:r>
          </a:p>
          <a:p>
            <a:pPr lvl="1"/>
            <a:r>
              <a:rPr lang="en-GB" sz="1800" dirty="0" smtClean="0"/>
              <a:t>International Labour Organisation (ILO) which defines unemployment as people </a:t>
            </a:r>
            <a:r>
              <a:rPr lang="en-GB" sz="1800" dirty="0"/>
              <a:t>without a job, want a job, have actively sought work in the last 4 weeks and are available </a:t>
            </a:r>
            <a:r>
              <a:rPr lang="en-GB" sz="1800" dirty="0" smtClean="0"/>
              <a:t>to start </a:t>
            </a:r>
            <a:r>
              <a:rPr lang="en-GB" sz="1800" dirty="0"/>
              <a:t>work in the next 2 </a:t>
            </a:r>
            <a:r>
              <a:rPr lang="en-GB" sz="1800" dirty="0" smtClean="0"/>
              <a:t>weeks</a:t>
            </a: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548" y="-7034"/>
            <a:ext cx="3765452" cy="2286000"/>
          </a:xfrm>
          <a:prstGeom prst="rect">
            <a:avLst/>
          </a:prstGeom>
        </p:spPr>
      </p:pic>
    </p:spTree>
    <p:extLst>
      <p:ext uri="{BB962C8B-B14F-4D97-AF65-F5344CB8AC3E}">
        <p14:creationId xmlns:p14="http://schemas.microsoft.com/office/powerpoint/2010/main" val="922576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54" y="594786"/>
            <a:ext cx="8761413" cy="706964"/>
          </a:xfrm>
        </p:spPr>
        <p:txBody>
          <a:bodyPr/>
          <a:lstStyle/>
          <a:p>
            <a:r>
              <a:rPr lang="en-GB" dirty="0" smtClean="0"/>
              <a:t>Recent UK inflation</a:t>
            </a:r>
            <a:endParaRPr lang="en-GB" dirty="0"/>
          </a:p>
        </p:txBody>
      </p:sp>
      <p:sp>
        <p:nvSpPr>
          <p:cNvPr id="3" name="Content Placeholder 2"/>
          <p:cNvSpPr>
            <a:spLocks noGrp="1"/>
          </p:cNvSpPr>
          <p:nvPr>
            <p:ph idx="1"/>
          </p:nvPr>
        </p:nvSpPr>
        <p:spPr>
          <a:xfrm>
            <a:off x="88154" y="2371724"/>
            <a:ext cx="5423646" cy="4333875"/>
          </a:xfrm>
        </p:spPr>
        <p:txBody>
          <a:bodyPr/>
          <a:lstStyle/>
          <a:p>
            <a:r>
              <a:rPr lang="en-GB" b="1" i="1" dirty="0" smtClean="0"/>
              <a:t>1970s</a:t>
            </a:r>
            <a:r>
              <a:rPr lang="en-GB" dirty="0" smtClean="0"/>
              <a:t> = high inflation. This was caused by high oil prices &amp; the movement away from a fixed exchange rate to a floating exchange rate. </a:t>
            </a:r>
          </a:p>
          <a:p>
            <a:r>
              <a:rPr lang="en-GB" b="1" i="1" dirty="0" smtClean="0"/>
              <a:t>1980s</a:t>
            </a:r>
            <a:r>
              <a:rPr lang="en-GB" dirty="0" smtClean="0"/>
              <a:t>= inflation was back under-control. This was the consequence of Thatcherism. Here interest rates were increased to reduce consumer spending</a:t>
            </a:r>
          </a:p>
          <a:p>
            <a:r>
              <a:rPr lang="en-GB" b="1" i="1" dirty="0" smtClean="0"/>
              <a:t>UK inflation target = 2%. This controlled mainly in the UK via monetary policy</a:t>
            </a:r>
          </a:p>
          <a:p>
            <a:endParaRPr lang="en-GB" dirty="0"/>
          </a:p>
        </p:txBody>
      </p:sp>
      <p:pic>
        <p:nvPicPr>
          <p:cNvPr id="4" name="Picture 3"/>
          <p:cNvPicPr>
            <a:picLocks noChangeAspect="1"/>
          </p:cNvPicPr>
          <p:nvPr/>
        </p:nvPicPr>
        <p:blipFill>
          <a:blip r:embed="rId2"/>
          <a:stretch>
            <a:fillRect/>
          </a:stretch>
        </p:blipFill>
        <p:spPr>
          <a:xfrm>
            <a:off x="5600700" y="0"/>
            <a:ext cx="6591300" cy="6858001"/>
          </a:xfrm>
          <a:prstGeom prst="rect">
            <a:avLst/>
          </a:prstGeom>
        </p:spPr>
      </p:pic>
    </p:spTree>
    <p:extLst>
      <p:ext uri="{BB962C8B-B14F-4D97-AF65-F5344CB8AC3E}">
        <p14:creationId xmlns:p14="http://schemas.microsoft.com/office/powerpoint/2010/main" val="107955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720" y="742008"/>
            <a:ext cx="8761413" cy="706964"/>
          </a:xfrm>
        </p:spPr>
        <p:txBody>
          <a:bodyPr/>
          <a:lstStyle/>
          <a:p>
            <a:r>
              <a:rPr lang="en-GB" dirty="0" smtClean="0"/>
              <a:t>Consequences of inflation</a:t>
            </a:r>
            <a:endParaRPr lang="en-GB" dirty="0"/>
          </a:p>
        </p:txBody>
      </p:sp>
      <p:sp>
        <p:nvSpPr>
          <p:cNvPr id="3" name="Content Placeholder 2"/>
          <p:cNvSpPr>
            <a:spLocks noGrp="1"/>
          </p:cNvSpPr>
          <p:nvPr>
            <p:ph idx="1"/>
          </p:nvPr>
        </p:nvSpPr>
        <p:spPr>
          <a:xfrm>
            <a:off x="196947" y="3108960"/>
            <a:ext cx="11310425" cy="4206240"/>
          </a:xfrm>
        </p:spPr>
        <p:txBody>
          <a:bodyPr/>
          <a:lstStyle/>
          <a:p>
            <a:r>
              <a:rPr lang="en-GB" b="1" i="1" dirty="0" smtClean="0"/>
              <a:t>Income and wealth inequality </a:t>
            </a:r>
            <a:r>
              <a:rPr lang="en-GB" dirty="0" smtClean="0"/>
              <a:t>– inflation impacts more on poorer sections of society (inflation is therefore regressive)</a:t>
            </a:r>
          </a:p>
          <a:p>
            <a:r>
              <a:rPr lang="en-GB" b="1" i="1" dirty="0" smtClean="0"/>
              <a:t>Falling real incomes</a:t>
            </a:r>
          </a:p>
          <a:p>
            <a:r>
              <a:rPr lang="en-GB" b="1" i="1" dirty="0" smtClean="0"/>
              <a:t>Negative real interest rates </a:t>
            </a:r>
            <a:r>
              <a:rPr lang="en-GB" dirty="0" smtClean="0"/>
              <a:t>– impacts negatively on saver who have an interest rate lower than the rate of inflation</a:t>
            </a:r>
          </a:p>
          <a:p>
            <a:r>
              <a:rPr lang="en-GB" dirty="0" smtClean="0"/>
              <a:t>Inflation leads to </a:t>
            </a:r>
            <a:r>
              <a:rPr lang="en-GB" b="1" i="1" dirty="0" smtClean="0"/>
              <a:t>higher interest rates</a:t>
            </a:r>
            <a:r>
              <a:rPr lang="en-GB" dirty="0" smtClean="0"/>
              <a:t>, which leads to increased borrowing costs</a:t>
            </a:r>
          </a:p>
          <a:p>
            <a:r>
              <a:rPr lang="en-GB" b="1" i="1" dirty="0" smtClean="0"/>
              <a:t>Risks</a:t>
            </a:r>
            <a:r>
              <a:rPr lang="en-GB" dirty="0" smtClean="0"/>
              <a:t> of increased wage rates (wage-price spiral)</a:t>
            </a:r>
          </a:p>
          <a:p>
            <a:r>
              <a:rPr lang="en-GB" b="1" i="1" dirty="0" smtClean="0"/>
              <a:t>Lower business competitiveness </a:t>
            </a:r>
            <a:r>
              <a:rPr lang="en-GB" dirty="0" smtClean="0"/>
              <a:t>in global markets</a:t>
            </a:r>
          </a:p>
          <a:p>
            <a:r>
              <a:rPr lang="en-GB" b="1" i="1" dirty="0" smtClean="0"/>
              <a:t>Uncertainty</a:t>
            </a:r>
            <a:r>
              <a:rPr lang="en-GB" dirty="0" smtClean="0"/>
              <a:t> – can impact on consumption and investment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065" y="0"/>
            <a:ext cx="4904935" cy="2897945"/>
          </a:xfrm>
          <a:prstGeom prst="rect">
            <a:avLst/>
          </a:prstGeom>
        </p:spPr>
      </p:pic>
    </p:spTree>
    <p:extLst>
      <p:ext uri="{BB962C8B-B14F-4D97-AF65-F5344CB8AC3E}">
        <p14:creationId xmlns:p14="http://schemas.microsoft.com/office/powerpoint/2010/main" val="5571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Monetarist Theory of Inflation</a:t>
            </a:r>
            <a:endParaRPr lang="en-GB" dirty="0"/>
          </a:p>
        </p:txBody>
      </p:sp>
      <p:sp>
        <p:nvSpPr>
          <p:cNvPr id="3" name="Content Placeholder 2"/>
          <p:cNvSpPr>
            <a:spLocks noGrp="1"/>
          </p:cNvSpPr>
          <p:nvPr>
            <p:ph idx="1"/>
          </p:nvPr>
        </p:nvSpPr>
        <p:spPr>
          <a:xfrm>
            <a:off x="281354" y="2364349"/>
            <a:ext cx="11619914" cy="4177128"/>
          </a:xfrm>
        </p:spPr>
        <p:txBody>
          <a:bodyPr>
            <a:normAutofit fontScale="92500" lnSpcReduction="20000"/>
          </a:bodyPr>
          <a:lstStyle/>
          <a:p>
            <a:r>
              <a:rPr lang="en-GB" dirty="0" smtClean="0"/>
              <a:t>Monetarists argue that if money supply increases at a faster rate than the growth of output then we experience inflation. This means that if money supply grows at the same rate as output then we wouldn’t experience inflation</a:t>
            </a:r>
          </a:p>
          <a:p>
            <a:r>
              <a:rPr lang="en-GB" dirty="0" smtClean="0"/>
              <a:t>The Quantity theory of money can be summed up by the Fisher equation:</a:t>
            </a:r>
          </a:p>
          <a:p>
            <a:pPr marL="457200" lvl="1" indent="0">
              <a:buNone/>
            </a:pPr>
            <a:r>
              <a:rPr lang="en-GB" sz="2800" b="1" i="1" dirty="0" smtClean="0"/>
              <a:t>									M X V = P X Y</a:t>
            </a:r>
          </a:p>
          <a:p>
            <a:pPr lvl="1"/>
            <a:r>
              <a:rPr lang="en-GB" sz="2000" b="1" i="1" dirty="0" smtClean="0"/>
              <a:t>M = money supply</a:t>
            </a:r>
          </a:p>
          <a:p>
            <a:pPr lvl="1"/>
            <a:r>
              <a:rPr lang="en-GB" sz="2000" b="1" i="1" dirty="0" smtClean="0"/>
              <a:t>V = velocity of circulation (assumed to be fixed e.g. people get paid at regular interviews)</a:t>
            </a:r>
          </a:p>
          <a:p>
            <a:pPr lvl="1"/>
            <a:r>
              <a:rPr lang="en-GB" sz="2000" b="1" i="1" dirty="0" smtClean="0"/>
              <a:t>P = price levels</a:t>
            </a:r>
          </a:p>
          <a:p>
            <a:pPr lvl="1"/>
            <a:r>
              <a:rPr lang="en-GB" sz="2000" b="1" i="1" dirty="0" smtClean="0"/>
              <a:t>Y = national output (Monetarists assume that this is fixed in the long-run</a:t>
            </a:r>
          </a:p>
          <a:p>
            <a:r>
              <a:rPr lang="en-GB" sz="2200" b="1" i="1" dirty="0" smtClean="0"/>
              <a:t>Therefore because V and Y are fixed, money supply directly influences price levels</a:t>
            </a:r>
            <a:r>
              <a:rPr lang="en-GB" sz="2200" dirty="0" smtClean="0"/>
              <a:t>. This means if money supply increases by 10%, then price levels increase by 10%</a:t>
            </a:r>
          </a:p>
          <a:p>
            <a:r>
              <a:rPr lang="en-GB" sz="2200" dirty="0" smtClean="0"/>
              <a:t>An increase in money supply will take between 9-12 months to increase output, a year later price levels increase to accommodate the increase in money supply</a:t>
            </a:r>
            <a:endParaRPr lang="en-GB"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923" y="0"/>
            <a:ext cx="4103077" cy="2292140"/>
          </a:xfrm>
          <a:prstGeom prst="rect">
            <a:avLst/>
          </a:prstGeom>
        </p:spPr>
      </p:pic>
    </p:spTree>
    <p:extLst>
      <p:ext uri="{BB962C8B-B14F-4D97-AF65-F5344CB8AC3E}">
        <p14:creationId xmlns:p14="http://schemas.microsoft.com/office/powerpoint/2010/main" val="165636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293" y="657329"/>
            <a:ext cx="8761413" cy="706964"/>
          </a:xfrm>
        </p:spPr>
        <p:txBody>
          <a:bodyPr/>
          <a:lstStyle/>
          <a:p>
            <a:r>
              <a:rPr lang="en-GB" dirty="0"/>
              <a:t>Types and causes of unemployment</a:t>
            </a:r>
          </a:p>
        </p:txBody>
      </p:sp>
      <p:sp>
        <p:nvSpPr>
          <p:cNvPr id="3" name="Content Placeholder 2"/>
          <p:cNvSpPr>
            <a:spLocks noGrp="1"/>
          </p:cNvSpPr>
          <p:nvPr>
            <p:ph idx="1"/>
          </p:nvPr>
        </p:nvSpPr>
        <p:spPr>
          <a:xfrm>
            <a:off x="196947" y="2315210"/>
            <a:ext cx="11240085" cy="3416300"/>
          </a:xfrm>
        </p:spPr>
        <p:txBody>
          <a:bodyPr/>
          <a:lstStyle/>
          <a:p>
            <a:r>
              <a:rPr lang="en-GB" b="1" i="1" dirty="0"/>
              <a:t>Classical economists </a:t>
            </a:r>
            <a:r>
              <a:rPr lang="en-GB" dirty="0"/>
              <a:t>believe that unemployment is the result of supply-side problems, which means unemployment is solved by wage rates falling to create equilibrium (classical unemployment). </a:t>
            </a:r>
          </a:p>
          <a:p>
            <a:r>
              <a:rPr lang="en-GB" b="1" i="1" dirty="0"/>
              <a:t>Keynesian economists </a:t>
            </a:r>
            <a:r>
              <a:rPr lang="en-GB" dirty="0"/>
              <a:t>blame unemployment on demand-side problems. This means AD needs to be increased to tackle </a:t>
            </a:r>
            <a:r>
              <a:rPr lang="en-GB" b="1" i="1" dirty="0"/>
              <a:t>negative output gaps</a:t>
            </a:r>
          </a:p>
          <a:p>
            <a:endParaRPr lang="en-GB" dirty="0"/>
          </a:p>
        </p:txBody>
      </p:sp>
      <p:pic>
        <p:nvPicPr>
          <p:cNvPr id="4" name="Picture 3"/>
          <p:cNvPicPr>
            <a:picLocks noChangeAspect="1"/>
          </p:cNvPicPr>
          <p:nvPr/>
        </p:nvPicPr>
        <p:blipFill>
          <a:blip r:embed="rId2"/>
          <a:stretch>
            <a:fillRect/>
          </a:stretch>
        </p:blipFill>
        <p:spPr>
          <a:xfrm>
            <a:off x="0" y="4023360"/>
            <a:ext cx="12192000" cy="28346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17"/>
            <a:ext cx="1715293" cy="21221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332" y="0"/>
            <a:ext cx="2147668" cy="2147668"/>
          </a:xfrm>
          <a:prstGeom prst="rect">
            <a:avLst/>
          </a:prstGeom>
        </p:spPr>
      </p:pic>
    </p:spTree>
    <p:extLst>
      <p:ext uri="{BB962C8B-B14F-4D97-AF65-F5344CB8AC3E}">
        <p14:creationId xmlns:p14="http://schemas.microsoft.com/office/powerpoint/2010/main" val="351504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and causes of </a:t>
            </a:r>
            <a:r>
              <a:rPr lang="en-GB" dirty="0" smtClean="0"/>
              <a:t/>
            </a:r>
            <a:br>
              <a:rPr lang="en-GB" dirty="0" smtClean="0"/>
            </a:br>
            <a:r>
              <a:rPr lang="en-GB" dirty="0" smtClean="0"/>
              <a:t>unemployment</a:t>
            </a:r>
            <a:endParaRPr lang="en-GB" dirty="0"/>
          </a:p>
        </p:txBody>
      </p:sp>
      <p:sp>
        <p:nvSpPr>
          <p:cNvPr id="3" name="Content Placeholder 2"/>
          <p:cNvSpPr>
            <a:spLocks noGrp="1"/>
          </p:cNvSpPr>
          <p:nvPr>
            <p:ph idx="1"/>
          </p:nvPr>
        </p:nvSpPr>
        <p:spPr>
          <a:xfrm>
            <a:off x="281354" y="2307102"/>
            <a:ext cx="11535507" cy="4550898"/>
          </a:xfrm>
        </p:spPr>
        <p:txBody>
          <a:bodyPr>
            <a:normAutofit lnSpcReduction="10000"/>
          </a:bodyPr>
          <a:lstStyle/>
          <a:p>
            <a:r>
              <a:rPr lang="en-GB" b="1" i="1" dirty="0"/>
              <a:t>Structural unemployment</a:t>
            </a:r>
          </a:p>
          <a:p>
            <a:pPr lvl="1"/>
            <a:r>
              <a:rPr lang="en-GB" sz="1800" dirty="0"/>
              <a:t>This occurs when there is a long-term decline in demand in an industry leading to lower demand for labour. </a:t>
            </a:r>
            <a:r>
              <a:rPr lang="en-GB" sz="1800" b="1" i="1" dirty="0"/>
              <a:t>Causes here include; </a:t>
            </a:r>
            <a:r>
              <a:rPr lang="en-GB" sz="1800" dirty="0" smtClean="0"/>
              <a:t>technology </a:t>
            </a:r>
            <a:r>
              <a:rPr lang="en-GB" sz="1800" b="1" i="1" dirty="0" smtClean="0"/>
              <a:t>(technological unemployment) </a:t>
            </a:r>
            <a:r>
              <a:rPr lang="en-GB" sz="1800" dirty="0"/>
              <a:t>replacing labour and foreign competition meaning production shift location </a:t>
            </a:r>
          </a:p>
          <a:p>
            <a:pPr lvl="1"/>
            <a:r>
              <a:rPr lang="en-GB" sz="1800" dirty="0"/>
              <a:t>Structural unemployment therefore means that there is a mismatch between skills and the requirements of current job vacancies. This leads to </a:t>
            </a:r>
            <a:r>
              <a:rPr lang="en-GB" sz="1800" b="1" i="1" dirty="0"/>
              <a:t>geographical and occupational immobility of </a:t>
            </a:r>
            <a:r>
              <a:rPr lang="en-GB" sz="1800" b="1" i="1" dirty="0" smtClean="0"/>
              <a:t>labour</a:t>
            </a:r>
          </a:p>
          <a:p>
            <a:r>
              <a:rPr lang="en-GB" b="1" i="1" dirty="0" smtClean="0"/>
              <a:t>Cyclical unemployment</a:t>
            </a:r>
          </a:p>
          <a:p>
            <a:pPr lvl="1"/>
            <a:r>
              <a:rPr lang="en-GB" sz="1800" dirty="0" smtClean="0"/>
              <a:t>This is also known as involuntary unemployment due to a lack of demand for products. It is also known as demand-deficient unemployment</a:t>
            </a:r>
          </a:p>
          <a:p>
            <a:pPr lvl="1"/>
            <a:r>
              <a:rPr lang="en-GB" sz="1800" dirty="0" smtClean="0"/>
              <a:t>Cyclical unemployment occurs during a recession when AD falls. Falling business demand means that firms shed labour in order to cut costs and spare capacity</a:t>
            </a:r>
          </a:p>
          <a:p>
            <a:pPr lvl="1"/>
            <a:r>
              <a:rPr lang="en-GB" sz="1800" dirty="0" smtClean="0"/>
              <a:t>It can also increase during a slowdown due to increases in productivity, which often means less staff are required to produce output </a:t>
            </a:r>
            <a:endParaRPr lang="en-GB" sz="18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395" y="0"/>
            <a:ext cx="5875606" cy="2702998"/>
          </a:xfrm>
          <a:prstGeom prst="rect">
            <a:avLst/>
          </a:prstGeom>
        </p:spPr>
      </p:pic>
    </p:spTree>
    <p:extLst>
      <p:ext uri="{BB962C8B-B14F-4D97-AF65-F5344CB8AC3E}">
        <p14:creationId xmlns:p14="http://schemas.microsoft.com/office/powerpoint/2010/main" val="370786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and causes of unemployment</a:t>
            </a:r>
          </a:p>
        </p:txBody>
      </p:sp>
      <p:sp>
        <p:nvSpPr>
          <p:cNvPr id="3" name="Content Placeholder 2"/>
          <p:cNvSpPr>
            <a:spLocks noGrp="1"/>
          </p:cNvSpPr>
          <p:nvPr>
            <p:ph idx="1"/>
          </p:nvPr>
        </p:nvSpPr>
        <p:spPr>
          <a:xfrm>
            <a:off x="0" y="2180492"/>
            <a:ext cx="8426548" cy="4389120"/>
          </a:xfrm>
        </p:spPr>
        <p:txBody>
          <a:bodyPr>
            <a:noAutofit/>
          </a:bodyPr>
          <a:lstStyle/>
          <a:p>
            <a:r>
              <a:rPr lang="en-GB" b="1" i="1" dirty="0" smtClean="0"/>
              <a:t>Frictional unemployment</a:t>
            </a:r>
          </a:p>
          <a:p>
            <a:pPr lvl="1"/>
            <a:r>
              <a:rPr lang="en-GB" sz="1800" dirty="0" smtClean="0"/>
              <a:t>Unemployment caused by the time it takes to move between jobs. Imperfect information means that some level of frictional unemployment will always exist</a:t>
            </a:r>
          </a:p>
          <a:p>
            <a:r>
              <a:rPr lang="en-GB" b="1" i="1" dirty="0" smtClean="0"/>
              <a:t>Classical (real wage) unemployment </a:t>
            </a:r>
          </a:p>
          <a:p>
            <a:pPr lvl="1"/>
            <a:r>
              <a:rPr lang="en-GB" sz="1800" dirty="0" smtClean="0"/>
              <a:t>exists when the labour market cannot get to equilibrium at W*Q*. At W2 for example, the demand for labour is less than the supply of labour. Here minimum wage laws and powerful trade unions prevent equilibrium. This problem is also known as </a:t>
            </a:r>
            <a:r>
              <a:rPr lang="en-GB" sz="1800" b="1" i="1" dirty="0" smtClean="0"/>
              <a:t>‘sticky wages’</a:t>
            </a:r>
          </a:p>
          <a:p>
            <a:r>
              <a:rPr lang="en-GB" b="1" i="1" dirty="0" smtClean="0"/>
              <a:t>Voluntary unemployment</a:t>
            </a:r>
          </a:p>
          <a:p>
            <a:pPr lvl="1"/>
            <a:r>
              <a:rPr lang="en-GB" sz="1800" dirty="0" smtClean="0"/>
              <a:t>When people remain unemployed by choice. Can be caused by generous welfare packages.</a:t>
            </a:r>
          </a:p>
          <a:p>
            <a:pPr lvl="1"/>
            <a:r>
              <a:rPr lang="en-GB" sz="1800" dirty="0" smtClean="0"/>
              <a:t>Frictional unemployment can also be seen as voluntary because people choose to wait for better vacancies</a:t>
            </a:r>
            <a:endParaRPr lang="en-GB" sz="1800" dirty="0"/>
          </a:p>
        </p:txBody>
      </p:sp>
      <p:pic>
        <p:nvPicPr>
          <p:cNvPr id="4" name="Picture 3"/>
          <p:cNvPicPr>
            <a:picLocks noChangeAspect="1"/>
          </p:cNvPicPr>
          <p:nvPr/>
        </p:nvPicPr>
        <p:blipFill>
          <a:blip r:embed="rId2"/>
          <a:stretch>
            <a:fillRect/>
          </a:stretch>
        </p:blipFill>
        <p:spPr>
          <a:xfrm>
            <a:off x="8426548" y="1680632"/>
            <a:ext cx="3517655" cy="5177368"/>
          </a:xfrm>
          <a:prstGeom prst="rect">
            <a:avLst/>
          </a:prstGeom>
        </p:spPr>
      </p:pic>
    </p:spTree>
    <p:extLst>
      <p:ext uri="{BB962C8B-B14F-4D97-AF65-F5344CB8AC3E}">
        <p14:creationId xmlns:p14="http://schemas.microsoft.com/office/powerpoint/2010/main" val="176670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of </a:t>
            </a:r>
            <a:br>
              <a:rPr lang="en-GB" dirty="0" smtClean="0"/>
            </a:br>
            <a:r>
              <a:rPr lang="en-GB" dirty="0" smtClean="0"/>
              <a:t>unemployment</a:t>
            </a:r>
            <a:endParaRPr lang="en-GB" dirty="0"/>
          </a:p>
        </p:txBody>
      </p:sp>
      <p:sp>
        <p:nvSpPr>
          <p:cNvPr id="3" name="Content Placeholder 2"/>
          <p:cNvSpPr>
            <a:spLocks noGrp="1"/>
          </p:cNvSpPr>
          <p:nvPr>
            <p:ph idx="1"/>
          </p:nvPr>
        </p:nvSpPr>
        <p:spPr>
          <a:xfrm>
            <a:off x="154745" y="2461846"/>
            <a:ext cx="11633981" cy="4396153"/>
          </a:xfrm>
        </p:spPr>
        <p:txBody>
          <a:bodyPr/>
          <a:lstStyle/>
          <a:p>
            <a:r>
              <a:rPr lang="en-GB" dirty="0" smtClean="0"/>
              <a:t>Loss of income</a:t>
            </a:r>
          </a:p>
          <a:p>
            <a:r>
              <a:rPr lang="en-GB" dirty="0" smtClean="0"/>
              <a:t>Negative multiplier effects</a:t>
            </a:r>
          </a:p>
          <a:p>
            <a:r>
              <a:rPr lang="en-GB" dirty="0" smtClean="0"/>
              <a:t>Loss of national output</a:t>
            </a:r>
          </a:p>
          <a:p>
            <a:r>
              <a:rPr lang="en-GB" dirty="0" smtClean="0"/>
              <a:t>Fiscal. Loss of government tax revenue and increased need for government spending</a:t>
            </a:r>
          </a:p>
          <a:p>
            <a:r>
              <a:rPr lang="en-GB" dirty="0" smtClean="0"/>
              <a:t>Social costs – correlation exists between unemployment and crime</a:t>
            </a:r>
          </a:p>
          <a:p>
            <a:r>
              <a:rPr lang="en-GB" dirty="0" smtClean="0"/>
              <a:t>Loss of skills (linked to long-term unemployment) – leads to lower productivity</a:t>
            </a:r>
          </a:p>
          <a:p>
            <a:r>
              <a:rPr lang="en-GB" dirty="0" smtClean="0"/>
              <a:t>May lead to wage freezes or wage cuts</a:t>
            </a:r>
          </a:p>
          <a:p>
            <a:r>
              <a:rPr lang="en-GB" dirty="0" smtClean="0"/>
              <a:t>Long-term unemployed may become economically inactive i.e. leave the labour force</a:t>
            </a:r>
          </a:p>
          <a:p>
            <a:pPr marL="342900" lvl="1" indent="-342900"/>
            <a:r>
              <a:rPr lang="en-GB" sz="1800" b="1" i="1" dirty="0"/>
              <a:t>Underemployment</a:t>
            </a:r>
            <a:r>
              <a:rPr lang="en-GB" sz="1800" dirty="0"/>
              <a:t> exists where an individual is employed in a second-choice occupation or is only able to work part-time, but would like to work full-time. </a:t>
            </a:r>
            <a:r>
              <a:rPr lang="en-GB" sz="1800" b="1" i="1" dirty="0"/>
              <a:t>These people are employed BUT when is a job NOT a job?</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012" y="0"/>
            <a:ext cx="4707988" cy="3421138"/>
          </a:xfrm>
          <a:prstGeom prst="rect">
            <a:avLst/>
          </a:prstGeom>
        </p:spPr>
      </p:pic>
    </p:spTree>
    <p:extLst>
      <p:ext uri="{BB962C8B-B14F-4D97-AF65-F5344CB8AC3E}">
        <p14:creationId xmlns:p14="http://schemas.microsoft.com/office/powerpoint/2010/main" val="292179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Phillips Curve</a:t>
            </a:r>
            <a:endParaRPr lang="en-GB" dirty="0"/>
          </a:p>
        </p:txBody>
      </p:sp>
      <p:sp>
        <p:nvSpPr>
          <p:cNvPr id="3" name="Content Placeholder 2"/>
          <p:cNvSpPr>
            <a:spLocks noGrp="1"/>
          </p:cNvSpPr>
          <p:nvPr>
            <p:ph idx="1"/>
          </p:nvPr>
        </p:nvSpPr>
        <p:spPr>
          <a:xfrm>
            <a:off x="226487" y="2392485"/>
            <a:ext cx="8017181" cy="4247466"/>
          </a:xfrm>
        </p:spPr>
        <p:txBody>
          <a:bodyPr/>
          <a:lstStyle/>
          <a:p>
            <a:r>
              <a:rPr lang="en-GB" b="1" i="1" dirty="0" smtClean="0"/>
              <a:t>The Phillips Curve </a:t>
            </a:r>
            <a:r>
              <a:rPr lang="en-GB" dirty="0" smtClean="0"/>
              <a:t>shows that an inverse relationship exists between unemployment and inflation i.e. an increase in unemployment leads to a decrease in inflation and vice versa</a:t>
            </a:r>
          </a:p>
          <a:p>
            <a:r>
              <a:rPr lang="en-GB" b="1" i="1" dirty="0" smtClean="0"/>
              <a:t>This therefore shows that a trade-off exists between unemployment and inflation: </a:t>
            </a:r>
            <a:endParaRPr lang="en-GB" b="1"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668" y="1087559"/>
            <a:ext cx="3948332" cy="5552391"/>
          </a:xfrm>
          <a:prstGeom prst="rect">
            <a:avLst/>
          </a:prstGeom>
        </p:spPr>
      </p:pic>
      <p:pic>
        <p:nvPicPr>
          <p:cNvPr id="6" name="Picture 5"/>
          <p:cNvPicPr>
            <a:picLocks noChangeAspect="1"/>
          </p:cNvPicPr>
          <p:nvPr/>
        </p:nvPicPr>
        <p:blipFill>
          <a:blip r:embed="rId3"/>
          <a:stretch>
            <a:fillRect/>
          </a:stretch>
        </p:blipFill>
        <p:spPr>
          <a:xfrm>
            <a:off x="2160708" y="3727938"/>
            <a:ext cx="6082959" cy="3130062"/>
          </a:xfrm>
          <a:prstGeom prst="rect">
            <a:avLst/>
          </a:prstGeom>
        </p:spPr>
      </p:pic>
    </p:spTree>
    <p:extLst>
      <p:ext uri="{BB962C8B-B14F-4D97-AF65-F5344CB8AC3E}">
        <p14:creationId xmlns:p14="http://schemas.microsoft.com/office/powerpoint/2010/main" val="274582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61" y="804855"/>
            <a:ext cx="8761413" cy="706964"/>
          </a:xfrm>
        </p:spPr>
        <p:txBody>
          <a:bodyPr/>
          <a:lstStyle/>
          <a:p>
            <a:r>
              <a:rPr lang="en-GB" dirty="0" smtClean="0"/>
              <a:t>Monetarist view of </a:t>
            </a:r>
            <a:br>
              <a:rPr lang="en-GB" dirty="0" smtClean="0"/>
            </a:br>
            <a:r>
              <a:rPr lang="en-GB" dirty="0" smtClean="0"/>
              <a:t>Phillips Curve</a:t>
            </a:r>
            <a:endParaRPr lang="en-GB" dirty="0"/>
          </a:p>
        </p:txBody>
      </p:sp>
      <p:sp>
        <p:nvSpPr>
          <p:cNvPr id="3" name="Content Placeholder 2"/>
          <p:cNvSpPr>
            <a:spLocks noGrp="1"/>
          </p:cNvSpPr>
          <p:nvPr>
            <p:ph idx="1"/>
          </p:nvPr>
        </p:nvSpPr>
        <p:spPr>
          <a:xfrm>
            <a:off x="1" y="2308078"/>
            <a:ext cx="6302326" cy="4549921"/>
          </a:xfrm>
        </p:spPr>
        <p:txBody>
          <a:bodyPr>
            <a:normAutofit lnSpcReduction="10000"/>
          </a:bodyPr>
          <a:lstStyle/>
          <a:p>
            <a:r>
              <a:rPr lang="en-GB" b="1" i="1" dirty="0" smtClean="0"/>
              <a:t>Monetarists</a:t>
            </a:r>
            <a:r>
              <a:rPr lang="en-GB" dirty="0" smtClean="0"/>
              <a:t> believe that in the long-run no trade-off exists between unemployment and inflation because in the long-run LRAS is fixed i.e. doesn’t change with price levels</a:t>
            </a:r>
          </a:p>
          <a:p>
            <a:r>
              <a:rPr lang="en-GB" dirty="0" smtClean="0"/>
              <a:t>The diagram shows that any attempt to increase output and therefore lower unemployment when operating at YFO will in the long-run only lead to inflation</a:t>
            </a:r>
          </a:p>
          <a:p>
            <a:r>
              <a:rPr lang="en-GB" b="1" i="1" dirty="0" smtClean="0"/>
              <a:t>Adaptive expectations </a:t>
            </a:r>
            <a:r>
              <a:rPr lang="en-GB" dirty="0" smtClean="0"/>
              <a:t>theory therefore suggests that there is only a short-term trade-off between unemployment and inflation</a:t>
            </a:r>
          </a:p>
          <a:p>
            <a:r>
              <a:rPr lang="en-GB" b="1" i="1" dirty="0" smtClean="0"/>
              <a:t>Rational expectations </a:t>
            </a:r>
            <a:r>
              <a:rPr lang="en-GB" dirty="0" smtClean="0"/>
              <a:t>suggests that workers will see an increase in AD as inflationary, so predict real wages will stay the same, so here we move straight from P! to P3 </a:t>
            </a:r>
            <a:endParaRPr lang="en-GB" dirty="0"/>
          </a:p>
        </p:txBody>
      </p:sp>
      <p:pic>
        <p:nvPicPr>
          <p:cNvPr id="4" name="Picture 3"/>
          <p:cNvPicPr>
            <a:picLocks noChangeAspect="1"/>
          </p:cNvPicPr>
          <p:nvPr/>
        </p:nvPicPr>
        <p:blipFill>
          <a:blip r:embed="rId2"/>
          <a:stretch>
            <a:fillRect/>
          </a:stretch>
        </p:blipFill>
        <p:spPr>
          <a:xfrm>
            <a:off x="6562725" y="457199"/>
            <a:ext cx="5629275" cy="6267157"/>
          </a:xfrm>
          <a:prstGeom prst="rect">
            <a:avLst/>
          </a:prstGeom>
        </p:spPr>
      </p:pic>
    </p:spTree>
    <p:extLst>
      <p:ext uri="{BB962C8B-B14F-4D97-AF65-F5344CB8AC3E}">
        <p14:creationId xmlns:p14="http://schemas.microsoft.com/office/powerpoint/2010/main" val="62406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1" y="861126"/>
            <a:ext cx="9100441" cy="706964"/>
          </a:xfrm>
        </p:spPr>
        <p:txBody>
          <a:bodyPr/>
          <a:lstStyle/>
          <a:p>
            <a:r>
              <a:rPr lang="en-GB" dirty="0"/>
              <a:t>Monetarist view of </a:t>
            </a:r>
            <a:br>
              <a:rPr lang="en-GB" dirty="0"/>
            </a:br>
            <a:r>
              <a:rPr lang="en-GB" dirty="0"/>
              <a:t>Phillips Curve</a:t>
            </a:r>
          </a:p>
        </p:txBody>
      </p:sp>
      <p:sp>
        <p:nvSpPr>
          <p:cNvPr id="3" name="Content Placeholder 2"/>
          <p:cNvSpPr>
            <a:spLocks noGrp="1"/>
          </p:cNvSpPr>
          <p:nvPr>
            <p:ph idx="1"/>
          </p:nvPr>
        </p:nvSpPr>
        <p:spPr>
          <a:xfrm>
            <a:off x="184283" y="2392484"/>
            <a:ext cx="7468541" cy="4465516"/>
          </a:xfrm>
        </p:spPr>
        <p:txBody>
          <a:bodyPr>
            <a:normAutofit/>
          </a:bodyPr>
          <a:lstStyle/>
          <a:p>
            <a:r>
              <a:rPr lang="en-GB" dirty="0" smtClean="0"/>
              <a:t>When unemployment is as low as the </a:t>
            </a:r>
            <a:r>
              <a:rPr lang="en-GB" b="1" i="1" dirty="0" smtClean="0"/>
              <a:t>LRPC</a:t>
            </a:r>
            <a:r>
              <a:rPr lang="en-GB" dirty="0" smtClean="0"/>
              <a:t>, then an original increase in AD may temporarily raise the supply of labour to mean unemployment falls below the LRPC curve</a:t>
            </a:r>
          </a:p>
          <a:p>
            <a:r>
              <a:rPr lang="en-GB" dirty="0" smtClean="0"/>
              <a:t>More workers supply due to increased </a:t>
            </a:r>
            <a:r>
              <a:rPr lang="en-GB" b="1" i="1" dirty="0" smtClean="0"/>
              <a:t>nominal wages</a:t>
            </a:r>
            <a:r>
              <a:rPr lang="en-GB" dirty="0" smtClean="0"/>
              <a:t>, which makes work look more attractive</a:t>
            </a:r>
          </a:p>
          <a:p>
            <a:r>
              <a:rPr lang="en-GB" dirty="0" smtClean="0"/>
              <a:t>Despite this, people will eventually realise that inflation has increased, meaning real wages are no better than previous. This means we return to the LRPC meaning unemployment is no lower than previous albeit with higher inflation </a:t>
            </a:r>
            <a:r>
              <a:rPr lang="en-GB" b="1" i="1" dirty="0" smtClean="0"/>
              <a:t>(this is adaptive expectations theory)</a:t>
            </a:r>
          </a:p>
          <a:p>
            <a:r>
              <a:rPr lang="en-GB" b="1" i="1" dirty="0" smtClean="0"/>
              <a:t>We now operate on SRPC2</a:t>
            </a:r>
          </a:p>
          <a:p>
            <a:r>
              <a:rPr lang="en-GB" dirty="0" smtClean="0"/>
              <a:t>Monetarists therefore assume that in the long-run any attempt to cut unemployment by raising AD to get unemployment below LRPC will only result in increased inflation </a:t>
            </a:r>
            <a:endParaRPr lang="en-GB" dirty="0"/>
          </a:p>
        </p:txBody>
      </p:sp>
      <p:pic>
        <p:nvPicPr>
          <p:cNvPr id="4" name="Picture 3"/>
          <p:cNvPicPr>
            <a:picLocks noChangeAspect="1"/>
          </p:cNvPicPr>
          <p:nvPr/>
        </p:nvPicPr>
        <p:blipFill>
          <a:blip r:embed="rId2"/>
          <a:stretch>
            <a:fillRect/>
          </a:stretch>
        </p:blipFill>
        <p:spPr>
          <a:xfrm>
            <a:off x="7652825" y="1214607"/>
            <a:ext cx="4431323" cy="5643393"/>
          </a:xfrm>
          <a:prstGeom prst="rect">
            <a:avLst/>
          </a:prstGeom>
        </p:spPr>
      </p:pic>
    </p:spTree>
    <p:extLst>
      <p:ext uri="{BB962C8B-B14F-4D97-AF65-F5344CB8AC3E}">
        <p14:creationId xmlns:p14="http://schemas.microsoft.com/office/powerpoint/2010/main" val="2774984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1182</TotalTime>
  <Words>2369</Words>
  <Application>Microsoft Office PowerPoint</Application>
  <PresentationFormat>Widescreen</PresentationFormat>
  <Paragraphs>207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3</vt:lpstr>
      <vt:lpstr>Ion Boardroom</vt:lpstr>
      <vt:lpstr>ECON 4</vt:lpstr>
      <vt:lpstr>Types and causes  of unemployment</vt:lpstr>
      <vt:lpstr>Types and causes of unemployment</vt:lpstr>
      <vt:lpstr>Types and causes of  unemployment</vt:lpstr>
      <vt:lpstr>Types and causes of unemployment</vt:lpstr>
      <vt:lpstr>Consequences of  unemployment</vt:lpstr>
      <vt:lpstr>Phillips Curve</vt:lpstr>
      <vt:lpstr>Monetarist view of  Phillips Curve</vt:lpstr>
      <vt:lpstr>Monetarist view of  Phillips Curve</vt:lpstr>
      <vt:lpstr>Monetarists ‘v’ Keynesian view</vt:lpstr>
      <vt:lpstr>The Natural Rate of Unemployment (NRU)</vt:lpstr>
      <vt:lpstr>What affects the NRU?</vt:lpstr>
      <vt:lpstr>Inflation</vt:lpstr>
      <vt:lpstr>Inflation</vt:lpstr>
      <vt:lpstr>inflation</vt:lpstr>
      <vt:lpstr>Calculating a weighted  price index</vt:lpstr>
      <vt:lpstr>Measuring inflation  – CPI </vt:lpstr>
      <vt:lpstr>Measuring inflation – RPI</vt:lpstr>
      <vt:lpstr>Deflation</vt:lpstr>
      <vt:lpstr>Recent UK inflation</vt:lpstr>
      <vt:lpstr>Consequences of inflation</vt:lpstr>
      <vt:lpstr>Monetarist Theory of Inflation</vt:lpstr>
    </vt:vector>
  </TitlesOfParts>
  <Company>Huddersfield New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4</dc:title>
  <dc:creator>Daryl Stappard</dc:creator>
  <cp:lastModifiedBy>Daryl Stappard</cp:lastModifiedBy>
  <cp:revision>64</cp:revision>
  <cp:lastPrinted>2015-07-07T14:54:15Z</cp:lastPrinted>
  <dcterms:created xsi:type="dcterms:W3CDTF">2015-07-02T07:34:23Z</dcterms:created>
  <dcterms:modified xsi:type="dcterms:W3CDTF">2015-07-07T14:56:15Z</dcterms:modified>
</cp:coreProperties>
</file>