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57" r:id="rId3"/>
    <p:sldId id="258" r:id="rId4"/>
    <p:sldId id="259" r:id="rId5"/>
    <p:sldId id="265" r:id="rId6"/>
    <p:sldId id="260" r:id="rId7"/>
    <p:sldId id="261" r:id="rId8"/>
    <p:sldId id="262" r:id="rId9"/>
    <p:sldId id="263" r:id="rId10"/>
    <p:sldId id="264" r:id="rId11"/>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309" autoAdjust="0"/>
    <p:restoredTop sz="94660"/>
  </p:normalViewPr>
  <p:slideViewPr>
    <p:cSldViewPr snapToGrid="0">
      <p:cViewPr varScale="1">
        <p:scale>
          <a:sx n="68" d="100"/>
          <a:sy n="68" d="100"/>
        </p:scale>
        <p:origin x="90" y="9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99BBA1D1-56C4-4DA3-88D7-F26324A7976F}" type="datetimeFigureOut">
              <a:rPr lang="en-GB" smtClean="0"/>
              <a:t>07/07/2015</a:t>
            </a:fld>
            <a:endParaRPr lang="en-GB"/>
          </a:p>
        </p:txBody>
      </p:sp>
      <p:sp>
        <p:nvSpPr>
          <p:cNvPr id="4" name="Footer Placeholder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97121FED-82FD-4849-ACF2-B157D61EFCD4}" type="slidenum">
              <a:rPr lang="en-GB" smtClean="0"/>
              <a:t>‹#›</a:t>
            </a:fld>
            <a:endParaRPr lang="en-GB"/>
          </a:p>
        </p:txBody>
      </p:sp>
    </p:spTree>
    <p:extLst>
      <p:ext uri="{BB962C8B-B14F-4D97-AF65-F5344CB8AC3E}">
        <p14:creationId xmlns:p14="http://schemas.microsoft.com/office/powerpoint/2010/main" val="31641440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7/7/2015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7/7/2015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7/7/2015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7/7/2015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7/7/2015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7/7/2015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7/7/2015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7/7/2015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7/7/2015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7/7/2015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7/7/2015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7/7/2015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7/7/2015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7/7/2015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7/7/2015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7/7/2015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7/7/2015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7/7/2015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5.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ECON 4</a:t>
            </a:r>
            <a:endParaRPr lang="en-GB" dirty="0"/>
          </a:p>
        </p:txBody>
      </p:sp>
      <p:sp>
        <p:nvSpPr>
          <p:cNvPr id="3" name="Subtitle 2"/>
          <p:cNvSpPr>
            <a:spLocks noGrp="1"/>
          </p:cNvSpPr>
          <p:nvPr>
            <p:ph type="subTitle" idx="1"/>
          </p:nvPr>
        </p:nvSpPr>
        <p:spPr/>
        <p:txBody>
          <a:bodyPr>
            <a:normAutofit/>
          </a:bodyPr>
          <a:lstStyle/>
          <a:p>
            <a:r>
              <a:rPr lang="en-GB" sz="2800" smtClean="0"/>
              <a:t>TOPIC 3) monetary policy</a:t>
            </a:r>
            <a:endParaRPr lang="en-GB"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6115" y="1352551"/>
            <a:ext cx="5101998" cy="4724256"/>
          </a:xfrm>
          <a:prstGeom prst="rect">
            <a:avLst/>
          </a:prstGeom>
        </p:spPr>
      </p:pic>
    </p:spTree>
    <p:extLst>
      <p:ext uri="{BB962C8B-B14F-4D97-AF65-F5344CB8AC3E}">
        <p14:creationId xmlns:p14="http://schemas.microsoft.com/office/powerpoint/2010/main" val="227207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Monetary policy and exchange rates</a:t>
            </a:r>
          </a:p>
        </p:txBody>
      </p:sp>
      <p:sp>
        <p:nvSpPr>
          <p:cNvPr id="6" name="Text Placeholder 5"/>
          <p:cNvSpPr>
            <a:spLocks noGrp="1"/>
          </p:cNvSpPr>
          <p:nvPr>
            <p:ph type="body" idx="1"/>
          </p:nvPr>
        </p:nvSpPr>
        <p:spPr>
          <a:xfrm>
            <a:off x="1154955" y="2358549"/>
            <a:ext cx="4825157" cy="576262"/>
          </a:xfrm>
        </p:spPr>
        <p:txBody>
          <a:bodyPr/>
          <a:lstStyle/>
          <a:p>
            <a:r>
              <a:rPr lang="en-GB" smtClean="0"/>
              <a:t>Currency appreciation			</a:t>
            </a:r>
            <a:endParaRPr lang="en-GB"/>
          </a:p>
        </p:txBody>
      </p:sp>
      <p:sp>
        <p:nvSpPr>
          <p:cNvPr id="7" name="Content Placeholder 6"/>
          <p:cNvSpPr>
            <a:spLocks noGrp="1"/>
          </p:cNvSpPr>
          <p:nvPr>
            <p:ph sz="half" idx="2"/>
          </p:nvPr>
        </p:nvSpPr>
        <p:spPr/>
        <p:txBody>
          <a:bodyPr/>
          <a:lstStyle/>
          <a:p>
            <a:endParaRPr lang="en-GB"/>
          </a:p>
        </p:txBody>
      </p:sp>
      <p:sp>
        <p:nvSpPr>
          <p:cNvPr id="8" name="Text Placeholder 7"/>
          <p:cNvSpPr>
            <a:spLocks noGrp="1"/>
          </p:cNvSpPr>
          <p:nvPr>
            <p:ph type="body" sz="quarter" idx="3"/>
          </p:nvPr>
        </p:nvSpPr>
        <p:spPr>
          <a:xfrm>
            <a:off x="6208712" y="2363958"/>
            <a:ext cx="4825159" cy="576262"/>
          </a:xfrm>
        </p:spPr>
        <p:txBody>
          <a:bodyPr/>
          <a:lstStyle/>
          <a:p>
            <a:r>
              <a:rPr lang="en-GB" smtClean="0"/>
              <a:t>Currency depreciation</a:t>
            </a:r>
            <a:endParaRPr lang="en-GB"/>
          </a:p>
        </p:txBody>
      </p:sp>
      <p:sp>
        <p:nvSpPr>
          <p:cNvPr id="9" name="Content Placeholder 8"/>
          <p:cNvSpPr>
            <a:spLocks noGrp="1"/>
          </p:cNvSpPr>
          <p:nvPr>
            <p:ph sz="quarter" idx="4"/>
          </p:nvPr>
        </p:nvSpPr>
        <p:spPr/>
        <p:txBody>
          <a:bodyPr/>
          <a:lstStyle/>
          <a:p>
            <a:endParaRPr lang="en-GB"/>
          </a:p>
        </p:txBody>
      </p:sp>
      <p:pic>
        <p:nvPicPr>
          <p:cNvPr id="4" name="Picture 3"/>
          <p:cNvPicPr>
            <a:picLocks noChangeAspect="1"/>
          </p:cNvPicPr>
          <p:nvPr/>
        </p:nvPicPr>
        <p:blipFill>
          <a:blip r:embed="rId2"/>
          <a:stretch>
            <a:fillRect/>
          </a:stretch>
        </p:blipFill>
        <p:spPr>
          <a:xfrm>
            <a:off x="0" y="3043646"/>
            <a:ext cx="12192000" cy="3814354"/>
          </a:xfrm>
          <a:prstGeom prst="rect">
            <a:avLst/>
          </a:prstGeom>
        </p:spPr>
      </p:pic>
    </p:spTree>
    <p:extLst>
      <p:ext uri="{BB962C8B-B14F-4D97-AF65-F5344CB8AC3E}">
        <p14:creationId xmlns:p14="http://schemas.microsoft.com/office/powerpoint/2010/main" val="39568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Monetary policy</a:t>
            </a:r>
            <a:endParaRPr lang="en-GB"/>
          </a:p>
        </p:txBody>
      </p:sp>
      <p:sp>
        <p:nvSpPr>
          <p:cNvPr id="3" name="Content Placeholder 2"/>
          <p:cNvSpPr>
            <a:spLocks noGrp="1"/>
          </p:cNvSpPr>
          <p:nvPr>
            <p:ph idx="1"/>
          </p:nvPr>
        </p:nvSpPr>
        <p:spPr>
          <a:xfrm>
            <a:off x="180304" y="2356834"/>
            <a:ext cx="11719775" cy="3637209"/>
          </a:xfrm>
        </p:spPr>
        <p:txBody>
          <a:bodyPr>
            <a:noAutofit/>
          </a:bodyPr>
          <a:lstStyle/>
          <a:p>
            <a:r>
              <a:rPr lang="en-GB" b="1" i="1" smtClean="0"/>
              <a:t>Monetary policy </a:t>
            </a:r>
            <a:r>
              <a:rPr lang="en-GB" smtClean="0"/>
              <a:t>is the use of interest rates, money supply and exchange rates to influence AD. UK monetary policy is officially tasked with keeping price stable (inflation rate of 2%)</a:t>
            </a:r>
          </a:p>
          <a:p>
            <a:r>
              <a:rPr lang="en-GB" smtClean="0"/>
              <a:t>Monetary policy is controlled by a nation’s </a:t>
            </a:r>
            <a:r>
              <a:rPr lang="en-GB" b="1" i="1" smtClean="0"/>
              <a:t>central bank </a:t>
            </a:r>
            <a:r>
              <a:rPr lang="en-GB" smtClean="0"/>
              <a:t>(in the UK this is the </a:t>
            </a:r>
            <a:r>
              <a:rPr lang="en-GB" b="1" i="1" smtClean="0"/>
              <a:t>Bank of England</a:t>
            </a:r>
            <a:r>
              <a:rPr lang="en-GB" smtClean="0"/>
              <a:t>)</a:t>
            </a:r>
          </a:p>
          <a:p>
            <a:r>
              <a:rPr lang="en-GB" b="1" i="1" smtClean="0"/>
              <a:t>Expansionary (loose) fiscal policy </a:t>
            </a:r>
            <a:r>
              <a:rPr lang="en-GB" smtClean="0"/>
              <a:t>is used to boost confidence, demand and output. This involves:</a:t>
            </a:r>
          </a:p>
          <a:p>
            <a:pPr lvl="1"/>
            <a:r>
              <a:rPr lang="en-GB" sz="1800" smtClean="0"/>
              <a:t>Low nominal interest rates (currently 0.5%)</a:t>
            </a:r>
          </a:p>
          <a:p>
            <a:pPr lvl="1"/>
            <a:r>
              <a:rPr lang="en-GB" sz="1800" smtClean="0"/>
              <a:t>Quantitative easing (expansion of money supply)</a:t>
            </a:r>
          </a:p>
          <a:p>
            <a:pPr lvl="1"/>
            <a:r>
              <a:rPr lang="en-GB" sz="1800" smtClean="0"/>
              <a:t>Incentives for banks to increase lending</a:t>
            </a:r>
          </a:p>
          <a:p>
            <a:pPr lvl="1"/>
            <a:r>
              <a:rPr lang="en-GB" sz="1800" smtClean="0"/>
              <a:t>Consequence of above is a curren cy depreciation, which leads to more competitively priced domestic products, which fuels a growth in exports and reduces imports</a:t>
            </a:r>
          </a:p>
          <a:p>
            <a:r>
              <a:rPr lang="en-GB" b="1" i="1" smtClean="0"/>
              <a:t>Contractionary monetary policy </a:t>
            </a:r>
            <a:r>
              <a:rPr lang="en-GB" smtClean="0"/>
              <a:t>is used when inflation is running above 2%. Here interest rates are increased, money supply is reduced, which in turn leads to a currency appreciation and therefore reduced export demand</a:t>
            </a:r>
            <a:endParaRPr lang="en-GB"/>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1108" y="102053"/>
            <a:ext cx="4289516" cy="2144758"/>
          </a:xfrm>
          <a:prstGeom prst="rect">
            <a:avLst/>
          </a:prstGeom>
        </p:spPr>
      </p:pic>
    </p:spTree>
    <p:extLst>
      <p:ext uri="{BB962C8B-B14F-4D97-AF65-F5344CB8AC3E}">
        <p14:creationId xmlns:p14="http://schemas.microsoft.com/office/powerpoint/2010/main" val="3951258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Monetary policy</a:t>
            </a:r>
            <a:endParaRPr lang="en-GB"/>
          </a:p>
        </p:txBody>
      </p:sp>
      <p:sp>
        <p:nvSpPr>
          <p:cNvPr id="4" name="Text Placeholder 3"/>
          <p:cNvSpPr>
            <a:spLocks noGrp="1"/>
          </p:cNvSpPr>
          <p:nvPr>
            <p:ph type="body" idx="1"/>
          </p:nvPr>
        </p:nvSpPr>
        <p:spPr>
          <a:xfrm>
            <a:off x="141669" y="2195549"/>
            <a:ext cx="5838443" cy="576262"/>
          </a:xfrm>
        </p:spPr>
        <p:txBody>
          <a:bodyPr/>
          <a:lstStyle/>
          <a:p>
            <a:r>
              <a:rPr lang="en-GB" smtClean="0"/>
              <a:t>Expansionary monetary policy</a:t>
            </a:r>
            <a:endParaRPr lang="en-GB"/>
          </a:p>
        </p:txBody>
      </p:sp>
      <p:sp>
        <p:nvSpPr>
          <p:cNvPr id="5" name="Content Placeholder 4"/>
          <p:cNvSpPr>
            <a:spLocks noGrp="1"/>
          </p:cNvSpPr>
          <p:nvPr>
            <p:ph sz="half" idx="2"/>
          </p:nvPr>
        </p:nvSpPr>
        <p:spPr>
          <a:xfrm>
            <a:off x="0" y="2771811"/>
            <a:ext cx="5980112" cy="2840039"/>
          </a:xfrm>
        </p:spPr>
        <p:txBody>
          <a:bodyPr/>
          <a:lstStyle/>
          <a:p>
            <a:r>
              <a:rPr lang="en-GB" smtClean="0"/>
              <a:t>Used during a negative output gap</a:t>
            </a:r>
            <a:endParaRPr lang="en-GB"/>
          </a:p>
        </p:txBody>
      </p:sp>
      <p:sp>
        <p:nvSpPr>
          <p:cNvPr id="6" name="Text Placeholder 5"/>
          <p:cNvSpPr>
            <a:spLocks noGrp="1"/>
          </p:cNvSpPr>
          <p:nvPr>
            <p:ph type="body" sz="quarter" idx="3"/>
          </p:nvPr>
        </p:nvSpPr>
        <p:spPr>
          <a:xfrm>
            <a:off x="6208712" y="2195549"/>
            <a:ext cx="5639851" cy="576262"/>
          </a:xfrm>
        </p:spPr>
        <p:txBody>
          <a:bodyPr/>
          <a:lstStyle/>
          <a:p>
            <a:r>
              <a:rPr lang="en-GB" smtClean="0"/>
              <a:t>Contractionary monetary policy</a:t>
            </a:r>
            <a:endParaRPr lang="en-GB"/>
          </a:p>
        </p:txBody>
      </p:sp>
      <p:sp>
        <p:nvSpPr>
          <p:cNvPr id="7" name="Content Placeholder 6"/>
          <p:cNvSpPr>
            <a:spLocks noGrp="1"/>
          </p:cNvSpPr>
          <p:nvPr>
            <p:ph sz="quarter" idx="4"/>
          </p:nvPr>
        </p:nvSpPr>
        <p:spPr>
          <a:xfrm>
            <a:off x="6208712" y="2771811"/>
            <a:ext cx="4825159" cy="2840039"/>
          </a:xfrm>
        </p:spPr>
        <p:txBody>
          <a:bodyPr/>
          <a:lstStyle/>
          <a:p>
            <a:r>
              <a:rPr lang="en-GB" smtClean="0"/>
              <a:t>Used during a positive output gap</a:t>
            </a:r>
            <a:endParaRPr lang="en-GB"/>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86728"/>
            <a:ext cx="5834130" cy="3571272"/>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2911" y="3286728"/>
            <a:ext cx="6259089" cy="3571272"/>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33657" y="0"/>
            <a:ext cx="4158343" cy="2299063"/>
          </a:xfrm>
          <a:prstGeom prst="rect">
            <a:avLst/>
          </a:prstGeom>
        </p:spPr>
      </p:pic>
    </p:spTree>
    <p:extLst>
      <p:ext uri="{BB962C8B-B14F-4D97-AF65-F5344CB8AC3E}">
        <p14:creationId xmlns:p14="http://schemas.microsoft.com/office/powerpoint/2010/main" val="4004248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smtClean="0"/>
              <a:t>The Bank of England (BoE)</a:t>
            </a:r>
            <a:endParaRPr lang="en-GB"/>
          </a:p>
        </p:txBody>
      </p:sp>
      <p:sp>
        <p:nvSpPr>
          <p:cNvPr id="10" name="Content Placeholder 9"/>
          <p:cNvSpPr>
            <a:spLocks noGrp="1"/>
          </p:cNvSpPr>
          <p:nvPr>
            <p:ph idx="1"/>
          </p:nvPr>
        </p:nvSpPr>
        <p:spPr>
          <a:xfrm>
            <a:off x="0" y="2358800"/>
            <a:ext cx="12191999" cy="4499200"/>
          </a:xfrm>
        </p:spPr>
        <p:txBody>
          <a:bodyPr>
            <a:normAutofit fontScale="92500" lnSpcReduction="10000"/>
          </a:bodyPr>
          <a:lstStyle/>
          <a:p>
            <a:r>
              <a:rPr lang="en-GB" smtClean="0"/>
              <a:t>The </a:t>
            </a:r>
            <a:r>
              <a:rPr lang="en-GB" b="1" i="1" smtClean="0"/>
              <a:t>BoE</a:t>
            </a:r>
            <a:r>
              <a:rPr lang="en-GB" smtClean="0"/>
              <a:t> is responsible for UK </a:t>
            </a:r>
            <a:r>
              <a:rPr lang="en-GB" b="1" i="1" smtClean="0"/>
              <a:t>monetary policy and maintaining financial stability</a:t>
            </a:r>
            <a:r>
              <a:rPr lang="en-GB" smtClean="0"/>
              <a:t>. The BoE is issues targets from the government, but is independent when setting policies.</a:t>
            </a:r>
          </a:p>
          <a:p>
            <a:r>
              <a:rPr lang="en-GB" b="1" i="1" smtClean="0"/>
              <a:t>The role of the BoE - Monetary Policy Committee (MPC) </a:t>
            </a:r>
            <a:r>
              <a:rPr lang="en-GB" smtClean="0"/>
              <a:t>along with the Governor of the BoE meet monthly to discuss what the nominal base rate of interest should be (based on the CPI – target = 2% BUT a 1% swing either side of this is permitted)</a:t>
            </a:r>
          </a:p>
          <a:p>
            <a:r>
              <a:rPr lang="en-GB" b="1" i="1" smtClean="0"/>
              <a:t>Factors considered when setting interest rates (MPC looks at predictions 2 years ahead):</a:t>
            </a:r>
          </a:p>
          <a:p>
            <a:pPr lvl="1"/>
            <a:r>
              <a:rPr lang="en-GB" smtClean="0"/>
              <a:t>GDP growth and spare capacity</a:t>
            </a:r>
          </a:p>
          <a:p>
            <a:pPr lvl="1"/>
            <a:r>
              <a:rPr lang="en-GB" smtClean="0"/>
              <a:t>Bank lending figures</a:t>
            </a:r>
          </a:p>
          <a:p>
            <a:pPr lvl="1"/>
            <a:r>
              <a:rPr lang="en-GB" smtClean="0"/>
              <a:t>Share prices and house prices</a:t>
            </a:r>
          </a:p>
          <a:p>
            <a:pPr lvl="1"/>
            <a:r>
              <a:rPr lang="en-GB" smtClean="0"/>
              <a:t>Consumer and business confidence</a:t>
            </a:r>
          </a:p>
          <a:p>
            <a:pPr lvl="1"/>
            <a:r>
              <a:rPr lang="en-GB" smtClean="0"/>
              <a:t>Growth of wage rates</a:t>
            </a:r>
          </a:p>
          <a:p>
            <a:pPr lvl="1"/>
            <a:r>
              <a:rPr lang="en-GB" smtClean="0"/>
              <a:t>Unemployment data</a:t>
            </a:r>
          </a:p>
          <a:p>
            <a:pPr lvl="1"/>
            <a:r>
              <a:rPr lang="en-GB" smtClean="0"/>
              <a:t>Exchange rates</a:t>
            </a:r>
          </a:p>
          <a:p>
            <a:pPr lvl="1"/>
            <a:r>
              <a:rPr lang="en-GB" smtClean="0"/>
              <a:t>International data</a:t>
            </a:r>
            <a:endParaRPr lang="en-GB"/>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3030" y="4240568"/>
            <a:ext cx="4165146" cy="2502179"/>
          </a:xfrm>
          <a:prstGeom prst="rect">
            <a:avLst/>
          </a:prstGeom>
        </p:spPr>
      </p:pic>
    </p:spTree>
    <p:extLst>
      <p:ext uri="{BB962C8B-B14F-4D97-AF65-F5344CB8AC3E}">
        <p14:creationId xmlns:p14="http://schemas.microsoft.com/office/powerpoint/2010/main" val="2797455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Monetary policy - diagrams</a:t>
            </a:r>
            <a:endParaRPr lang="en-GB"/>
          </a:p>
        </p:txBody>
      </p:sp>
      <p:sp>
        <p:nvSpPr>
          <p:cNvPr id="3" name="Content Placeholder 2"/>
          <p:cNvSpPr>
            <a:spLocks noGrp="1"/>
          </p:cNvSpPr>
          <p:nvPr>
            <p:ph idx="1"/>
          </p:nvPr>
        </p:nvSpPr>
        <p:spPr>
          <a:xfrm>
            <a:off x="188303" y="2472872"/>
            <a:ext cx="5507103" cy="3416300"/>
          </a:xfrm>
        </p:spPr>
        <p:txBody>
          <a:bodyPr/>
          <a:lstStyle/>
          <a:p>
            <a:r>
              <a:rPr lang="en-GB" smtClean="0"/>
              <a:t>Money is demanded to be spent. Lower interest rates will raise the demand for money, lower savings and increase borrowing.</a:t>
            </a:r>
          </a:p>
          <a:p>
            <a:r>
              <a:rPr lang="en-GB" smtClean="0"/>
              <a:t>Money supply will increase as interest rates increase</a:t>
            </a:r>
          </a:p>
          <a:p>
            <a:r>
              <a:rPr lang="en-GB" smtClean="0"/>
              <a:t>The equilibrium interest rate (r*) exists when the </a:t>
            </a:r>
            <a:r>
              <a:rPr lang="en-GB" b="1" i="1" smtClean="0"/>
              <a:t>MS = MD</a:t>
            </a:r>
          </a:p>
          <a:p>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2972" y="1828301"/>
            <a:ext cx="6383424" cy="5029699"/>
          </a:xfrm>
          <a:prstGeom prst="rect">
            <a:avLst/>
          </a:prstGeom>
        </p:spPr>
      </p:pic>
    </p:spTree>
    <p:extLst>
      <p:ext uri="{BB962C8B-B14F-4D97-AF65-F5344CB8AC3E}">
        <p14:creationId xmlns:p14="http://schemas.microsoft.com/office/powerpoint/2010/main" val="267279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Transmission Mechanism of monetary policy</a:t>
            </a:r>
            <a:endParaRPr lang="en-GB"/>
          </a:p>
        </p:txBody>
      </p:sp>
      <p:sp>
        <p:nvSpPr>
          <p:cNvPr id="3" name="Content Placeholder 2"/>
          <p:cNvSpPr>
            <a:spLocks noGrp="1"/>
          </p:cNvSpPr>
          <p:nvPr>
            <p:ph idx="1"/>
          </p:nvPr>
        </p:nvSpPr>
        <p:spPr>
          <a:xfrm>
            <a:off x="0" y="2358802"/>
            <a:ext cx="11565227" cy="4222302"/>
          </a:xfrm>
        </p:spPr>
        <p:txBody>
          <a:bodyPr>
            <a:noAutofit/>
          </a:bodyPr>
          <a:lstStyle/>
          <a:p>
            <a:r>
              <a:rPr lang="en-GB" smtClean="0"/>
              <a:t>When interest rates influence AD, output and price levels we call it the </a:t>
            </a:r>
            <a:r>
              <a:rPr lang="en-GB" b="1" i="1" smtClean="0"/>
              <a:t>transmission mechanism of monetary policy. This can be done by:</a:t>
            </a:r>
          </a:p>
          <a:p>
            <a:pPr lvl="1"/>
            <a:r>
              <a:rPr lang="en-GB" sz="1800" smtClean="0"/>
              <a:t>Changing the </a:t>
            </a:r>
            <a:r>
              <a:rPr lang="en-GB" sz="1800" b="1" i="1" smtClean="0"/>
              <a:t>base interest rate</a:t>
            </a:r>
            <a:r>
              <a:rPr lang="en-GB" sz="1800" smtClean="0"/>
              <a:t>. When this happens, commercial banks and building societies change their interest rates accordingly. This will influence borrowing rates and returns for savers</a:t>
            </a:r>
          </a:p>
          <a:p>
            <a:pPr lvl="1"/>
            <a:r>
              <a:rPr lang="en-GB" sz="1800" smtClean="0"/>
              <a:t>This in turn will influence consumption and investment, which will influence AD, output and price levels.</a:t>
            </a:r>
          </a:p>
          <a:p>
            <a:r>
              <a:rPr lang="en-GB" b="1" i="1" smtClean="0"/>
              <a:t>How do interest rates affect AD, output and employment?</a:t>
            </a:r>
          </a:p>
          <a:p>
            <a:pPr lvl="1"/>
            <a:r>
              <a:rPr lang="en-GB" sz="1800" smtClean="0"/>
              <a:t>Affects housing market and therefore house prices</a:t>
            </a:r>
          </a:p>
          <a:p>
            <a:pPr lvl="1"/>
            <a:r>
              <a:rPr lang="en-GB" sz="1800" smtClean="0"/>
              <a:t>Impacts on disposable income of mortgage payers</a:t>
            </a:r>
          </a:p>
          <a:p>
            <a:pPr lvl="1"/>
            <a:r>
              <a:rPr lang="en-GB" sz="1800" smtClean="0"/>
              <a:t>Disposable incomeon savers</a:t>
            </a:r>
          </a:p>
          <a:p>
            <a:pPr lvl="1"/>
            <a:r>
              <a:rPr lang="en-GB" sz="1800" smtClean="0"/>
              <a:t>Consumer demand for credit</a:t>
            </a:r>
          </a:p>
          <a:p>
            <a:pPr lvl="1"/>
            <a:r>
              <a:rPr lang="en-GB" sz="1800" smtClean="0"/>
              <a:t>Business investment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9257" y="4109749"/>
            <a:ext cx="5072743" cy="2748251"/>
          </a:xfrm>
          <a:prstGeom prst="rect">
            <a:avLst/>
          </a:prstGeom>
        </p:spPr>
      </p:pic>
    </p:spTree>
    <p:extLst>
      <p:ext uri="{BB962C8B-B14F-4D97-AF65-F5344CB8AC3E}">
        <p14:creationId xmlns:p14="http://schemas.microsoft.com/office/powerpoint/2010/main" val="1386213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Limitations of monetary policy</a:t>
            </a:r>
            <a:endParaRPr lang="en-GB"/>
          </a:p>
        </p:txBody>
      </p:sp>
      <p:sp>
        <p:nvSpPr>
          <p:cNvPr id="3" name="Content Placeholder 2"/>
          <p:cNvSpPr>
            <a:spLocks noGrp="1"/>
          </p:cNvSpPr>
          <p:nvPr>
            <p:ph idx="1"/>
          </p:nvPr>
        </p:nvSpPr>
        <p:spPr>
          <a:xfrm>
            <a:off x="167425" y="2423194"/>
            <a:ext cx="12024575" cy="4209425"/>
          </a:xfrm>
        </p:spPr>
        <p:txBody>
          <a:bodyPr/>
          <a:lstStyle/>
          <a:p>
            <a:r>
              <a:rPr lang="en-GB" b="1" i="1" smtClean="0"/>
              <a:t>Looser monetary policy i.e. lower interest rates may not significantly increase AD and output because:</a:t>
            </a:r>
          </a:p>
          <a:p>
            <a:pPr lvl="1"/>
            <a:r>
              <a:rPr lang="en-GB" smtClean="0"/>
              <a:t>Unwillingness of banks to lend</a:t>
            </a:r>
          </a:p>
          <a:p>
            <a:pPr lvl="1"/>
            <a:r>
              <a:rPr lang="en-GB" smtClean="0"/>
              <a:t>Low consumer confidence</a:t>
            </a:r>
          </a:p>
          <a:p>
            <a:pPr lvl="1"/>
            <a:r>
              <a:rPr lang="en-GB" smtClean="0"/>
              <a:t>High levels of existing private sector debt</a:t>
            </a:r>
          </a:p>
          <a:p>
            <a:pPr lvl="1"/>
            <a:r>
              <a:rPr lang="en-GB" smtClean="0"/>
              <a:t>Falling or slow-rising asset prices e.g. houses</a:t>
            </a:r>
          </a:p>
          <a:p>
            <a:pPr lvl="1"/>
            <a:r>
              <a:rPr lang="en-GB" smtClean="0"/>
              <a:t>Falling real incomes</a:t>
            </a:r>
          </a:p>
          <a:p>
            <a:pPr lvl="1"/>
            <a:r>
              <a:rPr lang="en-GB" smtClean="0"/>
              <a:t>Depreciated currency may not boost exports due to poor economic performance in trading partners</a:t>
            </a:r>
          </a:p>
          <a:p>
            <a:pPr lvl="1"/>
            <a:r>
              <a:rPr lang="en-GB" b="1" i="1" smtClean="0"/>
              <a:t>Liquidity trap </a:t>
            </a:r>
            <a:r>
              <a:rPr lang="en-GB" smtClean="0"/>
              <a:t>– if people cannot or choose not to borrow even with lower interest rates, then the economy has a liquidity trap</a:t>
            </a:r>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3474" y="0"/>
            <a:ext cx="3988526" cy="2286000"/>
          </a:xfrm>
          <a:prstGeom prst="rect">
            <a:avLst/>
          </a:prstGeom>
        </p:spPr>
      </p:pic>
    </p:spTree>
    <p:extLst>
      <p:ext uri="{BB962C8B-B14F-4D97-AF65-F5344CB8AC3E}">
        <p14:creationId xmlns:p14="http://schemas.microsoft.com/office/powerpoint/2010/main" val="3481202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Quantitative easing</a:t>
            </a:r>
            <a:endParaRPr lang="en-GB"/>
          </a:p>
        </p:txBody>
      </p:sp>
      <p:sp>
        <p:nvSpPr>
          <p:cNvPr id="3" name="Content Placeholder 2"/>
          <p:cNvSpPr>
            <a:spLocks noGrp="1"/>
          </p:cNvSpPr>
          <p:nvPr>
            <p:ph idx="1"/>
          </p:nvPr>
        </p:nvSpPr>
        <p:spPr>
          <a:xfrm>
            <a:off x="182880" y="2316116"/>
            <a:ext cx="4741817" cy="4293689"/>
          </a:xfrm>
        </p:spPr>
        <p:txBody>
          <a:bodyPr>
            <a:normAutofit lnSpcReduction="10000"/>
          </a:bodyPr>
          <a:lstStyle/>
          <a:p>
            <a:r>
              <a:rPr lang="en-GB" smtClean="0"/>
              <a:t>Here the BoE </a:t>
            </a:r>
            <a:r>
              <a:rPr lang="en-GB" b="1" i="1" smtClean="0"/>
              <a:t>increase the supply of money in the banking system </a:t>
            </a:r>
            <a:r>
              <a:rPr lang="en-GB" smtClean="0"/>
              <a:t>in order to reduce recessionary problems. This is done when interest rates are as low as they can go, but a recession still looms</a:t>
            </a:r>
          </a:p>
          <a:p>
            <a:r>
              <a:rPr lang="en-GB" smtClean="0"/>
              <a:t>The BoE uses this money to buy mainly </a:t>
            </a:r>
            <a:r>
              <a:rPr lang="en-GB" b="1" i="1" smtClean="0"/>
              <a:t>government bonds </a:t>
            </a:r>
            <a:r>
              <a:rPr lang="en-GB" smtClean="0"/>
              <a:t>from financial firms such as banks. This now means that banks have increased access to funds, which incentivises an increase in funds available to lend to firms and households. This should stimulate an increase in AD, output and price levels</a:t>
            </a:r>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5148" y="195943"/>
            <a:ext cx="6254931" cy="6662057"/>
          </a:xfrm>
          <a:prstGeom prst="rect">
            <a:avLst/>
          </a:prstGeom>
        </p:spPr>
      </p:pic>
    </p:spTree>
    <p:extLst>
      <p:ext uri="{BB962C8B-B14F-4D97-AF65-F5344CB8AC3E}">
        <p14:creationId xmlns:p14="http://schemas.microsoft.com/office/powerpoint/2010/main" val="2623735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685" y="790788"/>
            <a:ext cx="8761413" cy="706964"/>
          </a:xfrm>
        </p:spPr>
        <p:txBody>
          <a:bodyPr/>
          <a:lstStyle/>
          <a:p>
            <a:r>
              <a:rPr lang="en-GB" smtClean="0"/>
              <a:t>Monetary policy and </a:t>
            </a:r>
            <a:br>
              <a:rPr lang="en-GB" smtClean="0"/>
            </a:br>
            <a:r>
              <a:rPr lang="en-GB" smtClean="0"/>
              <a:t>exchange rates</a:t>
            </a:r>
            <a:endParaRPr lang="en-GB"/>
          </a:p>
        </p:txBody>
      </p:sp>
      <p:sp>
        <p:nvSpPr>
          <p:cNvPr id="3" name="Content Placeholder 2"/>
          <p:cNvSpPr>
            <a:spLocks noGrp="1"/>
          </p:cNvSpPr>
          <p:nvPr>
            <p:ph idx="1"/>
          </p:nvPr>
        </p:nvSpPr>
        <p:spPr>
          <a:xfrm>
            <a:off x="136051" y="2368369"/>
            <a:ext cx="11816463" cy="4267562"/>
          </a:xfrm>
        </p:spPr>
        <p:txBody>
          <a:bodyPr>
            <a:normAutofit/>
          </a:bodyPr>
          <a:lstStyle/>
          <a:p>
            <a:r>
              <a:rPr lang="en-GB" smtClean="0"/>
              <a:t>The £ will appreciate when interest rates increase and money supply is cut i.e. when contractionary monetary policy is used. </a:t>
            </a:r>
            <a:r>
              <a:rPr lang="en-GB" b="1" i="1" smtClean="0"/>
              <a:t>This means that using contractionary monetary policy when the economy is operating with a positive output gap:</a:t>
            </a:r>
          </a:p>
          <a:p>
            <a:pPr lvl="1"/>
            <a:r>
              <a:rPr lang="en-GB" sz="1800" smtClean="0"/>
              <a:t>Import prices fall, export prices increase = lower domestic production = increased trade deficit = lower domestic employment = lower inflation</a:t>
            </a:r>
          </a:p>
          <a:p>
            <a:r>
              <a:rPr lang="en-GB" smtClean="0"/>
              <a:t>The £ will therefore depreciate when interest rates are cut and when money supply is increased i.e. when expansionary monetary policy is used</a:t>
            </a:r>
            <a:r>
              <a:rPr lang="en-GB" b="1" i="1" smtClean="0"/>
              <a:t>. This means that using expansionary monetary policy when the economy is operating with a negative output gap:</a:t>
            </a:r>
          </a:p>
          <a:p>
            <a:pPr lvl="1"/>
            <a:r>
              <a:rPr lang="en-GB" sz="1800" smtClean="0"/>
              <a:t>Import prices increase, export prices fall = increased domestic production = reduced trade deficit = increased domestic employment = increased inflation</a:t>
            </a:r>
            <a:endParaRPr lang="en-GB" sz="180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48625" y="0"/>
            <a:ext cx="4143375" cy="2246811"/>
          </a:xfrm>
          <a:prstGeom prst="rect">
            <a:avLst/>
          </a:prstGeom>
        </p:spPr>
      </p:pic>
    </p:spTree>
    <p:extLst>
      <p:ext uri="{BB962C8B-B14F-4D97-AF65-F5344CB8AC3E}">
        <p14:creationId xmlns:p14="http://schemas.microsoft.com/office/powerpoint/2010/main" val="2721841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805</TotalTime>
  <Words>799</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Ion Boardroom</vt:lpstr>
      <vt:lpstr>ECON 4</vt:lpstr>
      <vt:lpstr>Monetary policy</vt:lpstr>
      <vt:lpstr>Monetary policy</vt:lpstr>
      <vt:lpstr>The Bank of England (BoE)</vt:lpstr>
      <vt:lpstr>Monetary policy - diagrams</vt:lpstr>
      <vt:lpstr>Transmission Mechanism of monetary policy</vt:lpstr>
      <vt:lpstr>Limitations of monetary policy</vt:lpstr>
      <vt:lpstr>Quantitative easing</vt:lpstr>
      <vt:lpstr>Monetary policy and  exchange rates</vt:lpstr>
      <vt:lpstr>Monetary policy and exchange rates</vt:lpstr>
    </vt:vector>
  </TitlesOfParts>
  <Company>Huddersfield New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4</dc:title>
  <dc:creator>Daryl Stappard</dc:creator>
  <cp:lastModifiedBy>Daryl Stappard</cp:lastModifiedBy>
  <cp:revision>45</cp:revision>
  <cp:lastPrinted>2015-07-07T08:38:11Z</cp:lastPrinted>
  <dcterms:created xsi:type="dcterms:W3CDTF">2015-07-02T07:34:23Z</dcterms:created>
  <dcterms:modified xsi:type="dcterms:W3CDTF">2015-07-07T08:39:03Z</dcterms:modified>
</cp:coreProperties>
</file>