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4"/>
  </p:handoutMasterIdLst>
  <p:sldIdLst>
    <p:sldId id="256" r:id="rId2"/>
    <p:sldId id="257" r:id="rId3"/>
    <p:sldId id="266" r:id="rId4"/>
    <p:sldId id="262" r:id="rId5"/>
    <p:sldId id="263" r:id="rId6"/>
    <p:sldId id="264" r:id="rId7"/>
    <p:sldId id="265" r:id="rId8"/>
    <p:sldId id="258" r:id="rId9"/>
    <p:sldId id="259" r:id="rId10"/>
    <p:sldId id="260" r:id="rId11"/>
    <p:sldId id="267" r:id="rId12"/>
    <p:sldId id="268" r:id="rId13"/>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CF3B655F-8D36-4AE2-8224-48922FD58C7B}" type="datetimeFigureOut">
              <a:rPr lang="en-GB" smtClean="0"/>
              <a:t>06/07/2015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6AF3D192-F27D-4DF5-9A31-AC3D4A86F224}" type="slidenum">
              <a:rPr lang="en-GB" smtClean="0"/>
              <a:t>‹#›</a:t>
            </a:fld>
            <a:endParaRPr lang="en-GB"/>
          </a:p>
        </p:txBody>
      </p:sp>
    </p:spTree>
    <p:extLst>
      <p:ext uri="{BB962C8B-B14F-4D97-AF65-F5344CB8AC3E}">
        <p14:creationId xmlns:p14="http://schemas.microsoft.com/office/powerpoint/2010/main" val="41621013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7/6/2015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7/6/2015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7/6/2015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7/6/2015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7/6/2015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7/6/2015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7/6/2015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7/6/2015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7/6/2015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7955" y="2569633"/>
            <a:ext cx="8825658" cy="2677648"/>
          </a:xfrm>
        </p:spPr>
        <p:txBody>
          <a:bodyPr/>
          <a:lstStyle/>
          <a:p>
            <a:r>
              <a:rPr lang="en-GB" dirty="0" smtClean="0"/>
              <a:t>ECON 4	</a:t>
            </a:r>
            <a:br>
              <a:rPr lang="en-GB" dirty="0" smtClean="0"/>
            </a:br>
            <a:endParaRPr lang="en-GB" dirty="0"/>
          </a:p>
        </p:txBody>
      </p:sp>
      <p:sp>
        <p:nvSpPr>
          <p:cNvPr id="3" name="Subtitle 2"/>
          <p:cNvSpPr>
            <a:spLocks noGrp="1"/>
          </p:cNvSpPr>
          <p:nvPr>
            <p:ph type="subTitle" idx="1"/>
          </p:nvPr>
        </p:nvSpPr>
        <p:spPr/>
        <p:txBody>
          <a:bodyPr>
            <a:noAutofit/>
          </a:bodyPr>
          <a:lstStyle/>
          <a:p>
            <a:r>
              <a:rPr lang="en-GB" sz="2400" dirty="0" smtClean="0"/>
              <a:t>Topic 4) fiscal and </a:t>
            </a:r>
          </a:p>
          <a:p>
            <a:r>
              <a:rPr lang="en-GB" sz="2400" dirty="0" smtClean="0"/>
              <a:t>supply-side policies</a:t>
            </a:r>
            <a:endParaRPr lang="en-GB"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2100" y="1768506"/>
            <a:ext cx="5910263" cy="3940175"/>
          </a:xfrm>
          <a:prstGeom prst="rect">
            <a:avLst/>
          </a:prstGeom>
        </p:spPr>
      </p:pic>
    </p:spTree>
    <p:extLst>
      <p:ext uri="{BB962C8B-B14F-4D97-AF65-F5344CB8AC3E}">
        <p14:creationId xmlns:p14="http://schemas.microsoft.com/office/powerpoint/2010/main" val="3145750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fiscal policy effective?</a:t>
            </a:r>
            <a:endParaRPr lang="en-GB" dirty="0"/>
          </a:p>
        </p:txBody>
      </p:sp>
      <p:sp>
        <p:nvSpPr>
          <p:cNvPr id="3" name="Content Placeholder 2"/>
          <p:cNvSpPr>
            <a:spLocks noGrp="1"/>
          </p:cNvSpPr>
          <p:nvPr>
            <p:ph idx="1"/>
          </p:nvPr>
        </p:nvSpPr>
        <p:spPr>
          <a:xfrm>
            <a:off x="152400" y="2108200"/>
            <a:ext cx="11912600" cy="4305300"/>
          </a:xfrm>
        </p:spPr>
        <p:txBody>
          <a:bodyPr>
            <a:noAutofit/>
          </a:bodyPr>
          <a:lstStyle/>
          <a:p>
            <a:r>
              <a:rPr lang="en-GB" b="1" i="1" dirty="0" smtClean="0"/>
              <a:t>Criticisms/evaluation</a:t>
            </a:r>
          </a:p>
          <a:p>
            <a:pPr lvl="1"/>
            <a:r>
              <a:rPr lang="en-GB" sz="1800" dirty="0" smtClean="0"/>
              <a:t>Does the government have </a:t>
            </a:r>
            <a:r>
              <a:rPr lang="en-GB" sz="1800" b="1" i="1" dirty="0" smtClean="0"/>
              <a:t>sufficient knowledge </a:t>
            </a:r>
            <a:r>
              <a:rPr lang="en-GB" sz="1800" dirty="0" smtClean="0"/>
              <a:t>of the economy to use fiscal policy effectively?</a:t>
            </a:r>
          </a:p>
          <a:p>
            <a:pPr lvl="1"/>
            <a:r>
              <a:rPr lang="en-GB" sz="1800" b="1" i="1" dirty="0" smtClean="0"/>
              <a:t>Time lags </a:t>
            </a:r>
            <a:r>
              <a:rPr lang="en-GB" sz="1800" dirty="0" smtClean="0"/>
              <a:t>– government spending changes can take several months to trickle into the economy. Its impact may therefore be too late</a:t>
            </a:r>
          </a:p>
          <a:p>
            <a:pPr lvl="1"/>
            <a:r>
              <a:rPr lang="en-GB" sz="1800" b="1" i="1" dirty="0" smtClean="0"/>
              <a:t>Crowding out </a:t>
            </a:r>
            <a:r>
              <a:rPr lang="en-GB" sz="1800" dirty="0" smtClean="0"/>
              <a:t>– too much government spending will potentially reduce private sector investment. If money is spent by the government, then there are less funds available to be spent by the private sector. This can also force up interest rates, if government debt increases</a:t>
            </a:r>
          </a:p>
          <a:p>
            <a:pPr lvl="1"/>
            <a:r>
              <a:rPr lang="en-GB" sz="1800" dirty="0" smtClean="0"/>
              <a:t>Will government spending be used efficiently OR will it be wasted on inefficient projects?</a:t>
            </a:r>
          </a:p>
          <a:p>
            <a:pPr lvl="1"/>
            <a:r>
              <a:rPr lang="en-GB" sz="1800" dirty="0" smtClean="0"/>
              <a:t>Increased borrowing and interest repayments of </a:t>
            </a:r>
            <a:r>
              <a:rPr lang="en-GB" sz="1800" b="1" i="1" dirty="0" smtClean="0"/>
              <a:t>debt</a:t>
            </a:r>
          </a:p>
          <a:p>
            <a:pPr lvl="1"/>
            <a:r>
              <a:rPr lang="en-GB" sz="1800" dirty="0" smtClean="0"/>
              <a:t>How big a </a:t>
            </a:r>
            <a:r>
              <a:rPr lang="en-GB" sz="1800" b="1" i="1" dirty="0" smtClean="0"/>
              <a:t>multiplier effect </a:t>
            </a:r>
            <a:r>
              <a:rPr lang="en-GB" sz="1800" dirty="0" smtClean="0"/>
              <a:t>will it create?</a:t>
            </a:r>
          </a:p>
          <a:p>
            <a:pPr lvl="1"/>
            <a:r>
              <a:rPr lang="en-GB" sz="1800" dirty="0" smtClean="0"/>
              <a:t>Can government access borrowing at low interest rates? If </a:t>
            </a:r>
            <a:r>
              <a:rPr lang="en-GB" sz="1800" b="1" i="1" dirty="0" smtClean="0"/>
              <a:t>bond yields </a:t>
            </a:r>
            <a:r>
              <a:rPr lang="en-GB" sz="1800" dirty="0" smtClean="0"/>
              <a:t>are too high, then the government may not be able to justify borrowing?</a:t>
            </a:r>
          </a:p>
          <a:p>
            <a:pPr lvl="1"/>
            <a:r>
              <a:rPr lang="en-GB" sz="1800" b="1" i="1" dirty="0" smtClean="0"/>
              <a:t>Other factors </a:t>
            </a:r>
            <a:r>
              <a:rPr lang="en-GB" sz="1800" dirty="0" smtClean="0"/>
              <a:t>may limit its impact e.g. the global economy and domestic monetary policy</a:t>
            </a: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4200" y="-14819"/>
            <a:ext cx="3987800" cy="2366095"/>
          </a:xfrm>
          <a:prstGeom prst="rect">
            <a:avLst/>
          </a:prstGeom>
        </p:spPr>
      </p:pic>
    </p:spTree>
    <p:extLst>
      <p:ext uri="{BB962C8B-B14F-4D97-AF65-F5344CB8AC3E}">
        <p14:creationId xmlns:p14="http://schemas.microsoft.com/office/powerpoint/2010/main" val="390041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Supply-side policies</a:t>
            </a:r>
            <a:endParaRPr lang="en-GB" dirty="0"/>
          </a:p>
        </p:txBody>
      </p:sp>
      <p:sp>
        <p:nvSpPr>
          <p:cNvPr id="3" name="Content Placeholder 2"/>
          <p:cNvSpPr>
            <a:spLocks noGrp="1"/>
          </p:cNvSpPr>
          <p:nvPr>
            <p:ph idx="1"/>
          </p:nvPr>
        </p:nvSpPr>
        <p:spPr>
          <a:xfrm>
            <a:off x="0" y="2292350"/>
            <a:ext cx="7797800" cy="4311650"/>
          </a:xfrm>
        </p:spPr>
        <p:txBody>
          <a:bodyPr>
            <a:normAutofit/>
          </a:bodyPr>
          <a:lstStyle/>
          <a:p>
            <a:r>
              <a:rPr lang="en-GB" b="1" i="1" dirty="0" smtClean="0"/>
              <a:t>Supply-side policies </a:t>
            </a:r>
            <a:r>
              <a:rPr lang="en-GB" dirty="0" smtClean="0"/>
              <a:t>are mainly </a:t>
            </a:r>
            <a:r>
              <a:rPr lang="en-GB" b="1" i="1" dirty="0" smtClean="0"/>
              <a:t>micro</a:t>
            </a:r>
            <a:r>
              <a:rPr lang="en-GB" dirty="0" smtClean="0"/>
              <a:t> i.e. attempt to make markets work more efficiently, which at a </a:t>
            </a:r>
            <a:r>
              <a:rPr lang="en-GB" b="1" i="1" dirty="0" smtClean="0"/>
              <a:t>macro level </a:t>
            </a:r>
            <a:r>
              <a:rPr lang="en-GB" dirty="0" smtClean="0"/>
              <a:t>leads to an increase in potential economic growth (LRAS)</a:t>
            </a:r>
          </a:p>
          <a:p>
            <a:r>
              <a:rPr lang="en-GB" dirty="0" smtClean="0"/>
              <a:t>Supply-side policies can lead to economic growth without the problems of inflation</a:t>
            </a:r>
          </a:p>
          <a:p>
            <a:r>
              <a:rPr lang="en-GB" b="1" i="1" dirty="0" smtClean="0"/>
              <a:t>Targets of supply-side policies:</a:t>
            </a:r>
          </a:p>
          <a:p>
            <a:pPr lvl="1"/>
            <a:r>
              <a:rPr lang="en-GB" dirty="0" smtClean="0"/>
              <a:t>Increase incentives to work and enterprise i.e. invest</a:t>
            </a:r>
          </a:p>
          <a:p>
            <a:pPr lvl="1"/>
            <a:r>
              <a:rPr lang="en-GB" dirty="0" smtClean="0"/>
              <a:t>Improve labour and capital productivity</a:t>
            </a:r>
          </a:p>
          <a:p>
            <a:pPr lvl="1"/>
            <a:r>
              <a:rPr lang="en-GB" dirty="0" smtClean="0"/>
              <a:t>Reduce geographical and occupational immobility of labour</a:t>
            </a:r>
          </a:p>
          <a:p>
            <a:pPr lvl="1"/>
            <a:r>
              <a:rPr lang="en-GB" dirty="0" smtClean="0"/>
              <a:t>Reduce the Natural Rate of Unemployment</a:t>
            </a:r>
          </a:p>
          <a:p>
            <a:pPr lvl="1"/>
            <a:r>
              <a:rPr lang="en-GB" dirty="0" smtClean="0"/>
              <a:t>Promote competition</a:t>
            </a:r>
          </a:p>
          <a:p>
            <a:pPr lvl="1"/>
            <a:endParaRPr lang="en-GB" dirty="0"/>
          </a:p>
        </p:txBody>
      </p:sp>
      <p:pic>
        <p:nvPicPr>
          <p:cNvPr id="4" name="Picture 3"/>
          <p:cNvPicPr>
            <a:picLocks noChangeAspect="1"/>
          </p:cNvPicPr>
          <p:nvPr/>
        </p:nvPicPr>
        <p:blipFill>
          <a:blip r:embed="rId2"/>
          <a:stretch>
            <a:fillRect/>
          </a:stretch>
        </p:blipFill>
        <p:spPr>
          <a:xfrm>
            <a:off x="8026400" y="1143000"/>
            <a:ext cx="4165600" cy="5715000"/>
          </a:xfrm>
          <a:prstGeom prst="rect">
            <a:avLst/>
          </a:prstGeom>
        </p:spPr>
      </p:pic>
    </p:spTree>
    <p:extLst>
      <p:ext uri="{BB962C8B-B14F-4D97-AF65-F5344CB8AC3E}">
        <p14:creationId xmlns:p14="http://schemas.microsoft.com/office/powerpoint/2010/main" val="3494917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Supply-side policies</a:t>
            </a:r>
            <a:endParaRPr lang="en-GB" dirty="0"/>
          </a:p>
        </p:txBody>
      </p:sp>
      <p:sp>
        <p:nvSpPr>
          <p:cNvPr id="3" name="Content Placeholder 2"/>
          <p:cNvSpPr>
            <a:spLocks noGrp="1"/>
          </p:cNvSpPr>
          <p:nvPr>
            <p:ph idx="1"/>
          </p:nvPr>
        </p:nvSpPr>
        <p:spPr>
          <a:xfrm>
            <a:off x="419100" y="2603500"/>
            <a:ext cx="10604500" cy="3416300"/>
          </a:xfrm>
        </p:spPr>
        <p:txBody>
          <a:bodyPr/>
          <a:lstStyle/>
          <a:p>
            <a:r>
              <a:rPr lang="en-GB" b="1" i="1" dirty="0" smtClean="0"/>
              <a:t>Main supply-side policies:</a:t>
            </a:r>
          </a:p>
          <a:p>
            <a:pPr lvl="1"/>
            <a:r>
              <a:rPr lang="en-GB" dirty="0" smtClean="0"/>
              <a:t>Cut business taxes to stimulate investment and R &amp; D</a:t>
            </a:r>
          </a:p>
          <a:p>
            <a:pPr lvl="1"/>
            <a:r>
              <a:rPr lang="en-GB" dirty="0" smtClean="0"/>
              <a:t>Cut income taxes to incentivise hard-work and employment</a:t>
            </a:r>
          </a:p>
          <a:p>
            <a:pPr lvl="1"/>
            <a:r>
              <a:rPr lang="en-GB" dirty="0" smtClean="0"/>
              <a:t>Promote competition between firms e.g. deregulation and anti-cartel laws</a:t>
            </a:r>
          </a:p>
          <a:p>
            <a:pPr lvl="1"/>
            <a:r>
              <a:rPr lang="en-GB" dirty="0" smtClean="0"/>
              <a:t>Market liberalisation – open up the domestic market to foreign competition</a:t>
            </a:r>
          </a:p>
          <a:p>
            <a:pPr lvl="1"/>
            <a:r>
              <a:rPr lang="en-GB" dirty="0" smtClean="0"/>
              <a:t>Increase government spending to improve infrastructure and human capital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3200" y="3797301"/>
            <a:ext cx="3098800" cy="3060700"/>
          </a:xfrm>
          <a:prstGeom prst="rect">
            <a:avLst/>
          </a:prstGeom>
        </p:spPr>
      </p:pic>
    </p:spTree>
    <p:extLst>
      <p:ext uri="{BB962C8B-B14F-4D97-AF65-F5344CB8AC3E}">
        <p14:creationId xmlns:p14="http://schemas.microsoft.com/office/powerpoint/2010/main" val="4213253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Fiscal Policy</a:t>
            </a:r>
            <a:endParaRPr lang="en-GB" dirty="0"/>
          </a:p>
        </p:txBody>
      </p:sp>
      <p:sp>
        <p:nvSpPr>
          <p:cNvPr id="3" name="Content Placeholder 2"/>
          <p:cNvSpPr>
            <a:spLocks noGrp="1"/>
          </p:cNvSpPr>
          <p:nvPr>
            <p:ph idx="1"/>
          </p:nvPr>
        </p:nvSpPr>
        <p:spPr>
          <a:xfrm>
            <a:off x="139700" y="2209800"/>
            <a:ext cx="11480800" cy="3416300"/>
          </a:xfrm>
        </p:spPr>
        <p:txBody>
          <a:bodyPr/>
          <a:lstStyle/>
          <a:p>
            <a:r>
              <a:rPr lang="en-GB" b="1" i="1" dirty="0" smtClean="0"/>
              <a:t>Fiscal policy </a:t>
            </a:r>
            <a:r>
              <a:rPr lang="en-GB" dirty="0" smtClean="0"/>
              <a:t>involves the government changing levels of </a:t>
            </a:r>
            <a:r>
              <a:rPr lang="en-GB" b="1" i="1" dirty="0" smtClean="0"/>
              <a:t>taxation, government spending and borrowing</a:t>
            </a:r>
            <a:r>
              <a:rPr lang="en-GB" dirty="0" smtClean="0"/>
              <a:t> in order to influence AD (total level of planned expenditure in an economy) and therefore the level of GDP</a:t>
            </a:r>
          </a:p>
          <a:p>
            <a:r>
              <a:rPr lang="en-GB" b="1" i="1" dirty="0" smtClean="0"/>
              <a:t>Fiscal policy</a:t>
            </a:r>
            <a:r>
              <a:rPr lang="en-GB" dirty="0" smtClean="0"/>
              <a:t> is used to prevent both </a:t>
            </a:r>
            <a:r>
              <a:rPr lang="en-GB" b="1" i="1" dirty="0" smtClean="0"/>
              <a:t>BOOMS</a:t>
            </a:r>
            <a:r>
              <a:rPr lang="en-GB" dirty="0" smtClean="0"/>
              <a:t> and </a:t>
            </a:r>
            <a:r>
              <a:rPr lang="en-GB" b="1" i="1" dirty="0" smtClean="0"/>
              <a:t>BUSTS</a:t>
            </a:r>
            <a:r>
              <a:rPr lang="en-GB" dirty="0" smtClean="0"/>
              <a:t> i.e. guard the economy against </a:t>
            </a:r>
            <a:r>
              <a:rPr lang="en-GB" b="1" i="1" dirty="0" smtClean="0"/>
              <a:t>recession</a:t>
            </a:r>
            <a:r>
              <a:rPr lang="en-GB" dirty="0" smtClean="0"/>
              <a:t> in a trough and </a:t>
            </a:r>
            <a:r>
              <a:rPr lang="en-GB" b="1" i="1" dirty="0" smtClean="0"/>
              <a:t>high inflation </a:t>
            </a:r>
            <a:r>
              <a:rPr lang="en-GB" dirty="0" smtClean="0"/>
              <a:t>in a positive output gap</a:t>
            </a:r>
            <a:endParaRPr lang="en-GB" dirty="0"/>
          </a:p>
        </p:txBody>
      </p:sp>
      <p:pic>
        <p:nvPicPr>
          <p:cNvPr id="4" name="Picture 3"/>
          <p:cNvPicPr>
            <a:picLocks noChangeAspect="1"/>
          </p:cNvPicPr>
          <p:nvPr/>
        </p:nvPicPr>
        <p:blipFill>
          <a:blip r:embed="rId2"/>
          <a:stretch>
            <a:fillRect/>
          </a:stretch>
        </p:blipFill>
        <p:spPr>
          <a:xfrm>
            <a:off x="0" y="3860800"/>
            <a:ext cx="6108700" cy="2997200"/>
          </a:xfrm>
          <a:prstGeom prst="rect">
            <a:avLst/>
          </a:prstGeom>
        </p:spPr>
      </p:pic>
      <p:pic>
        <p:nvPicPr>
          <p:cNvPr id="5" name="Picture 4"/>
          <p:cNvPicPr>
            <a:picLocks noChangeAspect="1"/>
          </p:cNvPicPr>
          <p:nvPr/>
        </p:nvPicPr>
        <p:blipFill>
          <a:blip r:embed="rId3"/>
          <a:stretch>
            <a:fillRect/>
          </a:stretch>
        </p:blipFill>
        <p:spPr>
          <a:xfrm>
            <a:off x="6108700" y="3860800"/>
            <a:ext cx="6083300" cy="2997200"/>
          </a:xfrm>
          <a:prstGeom prst="rect">
            <a:avLst/>
          </a:prstGeom>
        </p:spPr>
      </p:pic>
    </p:spTree>
    <p:extLst>
      <p:ext uri="{BB962C8B-B14F-4D97-AF65-F5344CB8AC3E}">
        <p14:creationId xmlns:p14="http://schemas.microsoft.com/office/powerpoint/2010/main" val="221432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of fiscal policy</a:t>
            </a:r>
            <a:endParaRPr lang="en-GB" dirty="0"/>
          </a:p>
        </p:txBody>
      </p:sp>
      <p:sp>
        <p:nvSpPr>
          <p:cNvPr id="3" name="Content Placeholder 2"/>
          <p:cNvSpPr>
            <a:spLocks noGrp="1"/>
          </p:cNvSpPr>
          <p:nvPr>
            <p:ph idx="1"/>
          </p:nvPr>
        </p:nvSpPr>
        <p:spPr>
          <a:xfrm>
            <a:off x="495300" y="2603500"/>
            <a:ext cx="10388600" cy="3416300"/>
          </a:xfrm>
        </p:spPr>
        <p:txBody>
          <a:bodyPr/>
          <a:lstStyle/>
          <a:p>
            <a:r>
              <a:rPr lang="en-GB" dirty="0" smtClean="0"/>
              <a:t>Impact </a:t>
            </a:r>
            <a:r>
              <a:rPr lang="en-GB" b="1" i="1" dirty="0" smtClean="0"/>
              <a:t>AD</a:t>
            </a:r>
          </a:p>
          <a:p>
            <a:r>
              <a:rPr lang="en-GB" dirty="0" smtClean="0"/>
              <a:t>Change the </a:t>
            </a:r>
            <a:r>
              <a:rPr lang="en-GB" b="1" i="1" dirty="0" smtClean="0"/>
              <a:t>pattern</a:t>
            </a:r>
            <a:r>
              <a:rPr lang="en-GB" dirty="0" smtClean="0"/>
              <a:t> of spending on goods and services</a:t>
            </a:r>
          </a:p>
          <a:p>
            <a:r>
              <a:rPr lang="en-GB" b="1" i="1" dirty="0" smtClean="0"/>
              <a:t>Redistribute</a:t>
            </a:r>
            <a:r>
              <a:rPr lang="en-GB" dirty="0" smtClean="0"/>
              <a:t> income and wealth </a:t>
            </a:r>
          </a:p>
          <a:p>
            <a:r>
              <a:rPr lang="en-GB" dirty="0" smtClean="0"/>
              <a:t>Correct </a:t>
            </a:r>
            <a:r>
              <a:rPr lang="en-GB" b="1" i="1" dirty="0" smtClean="0"/>
              <a:t>market failures </a:t>
            </a:r>
            <a:r>
              <a:rPr lang="en-GB" dirty="0" smtClean="0"/>
              <a:t>e.g. merit/demerit goods, public goods, externalities</a:t>
            </a:r>
          </a:p>
          <a:p>
            <a:r>
              <a:rPr lang="en-GB" dirty="0" smtClean="0"/>
              <a:t>Create </a:t>
            </a:r>
            <a:r>
              <a:rPr lang="en-GB" b="1" i="1" dirty="0" smtClean="0"/>
              <a:t>potential economic growth </a:t>
            </a:r>
            <a:r>
              <a:rPr lang="en-GB" dirty="0" smtClean="0"/>
              <a:t>i.e. encourage an improvement/increase in </a:t>
            </a:r>
            <a:r>
              <a:rPr lang="en-GB" dirty="0" err="1" smtClean="0"/>
              <a:t>FoP</a:t>
            </a:r>
            <a:endParaRPr lang="en-GB" dirty="0" smtClean="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0"/>
            <a:ext cx="2459037" cy="2934953"/>
          </a:xfrm>
          <a:prstGeom prst="rect">
            <a:avLst/>
          </a:prstGeom>
        </p:spPr>
      </p:pic>
    </p:spTree>
    <p:extLst>
      <p:ext uri="{BB962C8B-B14F-4D97-AF65-F5344CB8AC3E}">
        <p14:creationId xmlns:p14="http://schemas.microsoft.com/office/powerpoint/2010/main" val="313026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Fiscal policy – government spending</a:t>
            </a:r>
            <a:endParaRPr lang="en-GB" dirty="0"/>
          </a:p>
        </p:txBody>
      </p:sp>
      <p:sp>
        <p:nvSpPr>
          <p:cNvPr id="3" name="Content Placeholder 2"/>
          <p:cNvSpPr>
            <a:spLocks noGrp="1"/>
          </p:cNvSpPr>
          <p:nvPr>
            <p:ph idx="1"/>
          </p:nvPr>
        </p:nvSpPr>
        <p:spPr>
          <a:xfrm>
            <a:off x="203200" y="2374900"/>
            <a:ext cx="11290300" cy="4483100"/>
          </a:xfrm>
        </p:spPr>
        <p:txBody>
          <a:bodyPr>
            <a:normAutofit fontScale="92500" lnSpcReduction="10000"/>
          </a:bodyPr>
          <a:lstStyle/>
          <a:p>
            <a:r>
              <a:rPr lang="en-GB" sz="1900" b="1" i="1" dirty="0" smtClean="0"/>
              <a:t>Areas of government spending:</a:t>
            </a:r>
          </a:p>
          <a:p>
            <a:pPr lvl="1"/>
            <a:r>
              <a:rPr lang="en-GB" sz="1900" b="1" i="1" dirty="0" smtClean="0"/>
              <a:t>Transfer payments </a:t>
            </a:r>
            <a:r>
              <a:rPr lang="en-GB" sz="1900" dirty="0" smtClean="0"/>
              <a:t>– this includes welfare which is payments through the social security system. This includes some universal benefits or means tested benefits. Transfer payments also includes subsidies to firms</a:t>
            </a:r>
          </a:p>
          <a:p>
            <a:pPr lvl="1"/>
            <a:r>
              <a:rPr lang="en-GB" sz="1900" b="1" i="1" dirty="0" smtClean="0"/>
              <a:t>Current government spending </a:t>
            </a:r>
            <a:r>
              <a:rPr lang="en-GB" sz="1900" dirty="0" smtClean="0"/>
              <a:t>– day-to-day running of the public sectors e.g. salaries paid to workers in education, police and health. These are regular payments</a:t>
            </a:r>
          </a:p>
          <a:p>
            <a:pPr lvl="1"/>
            <a:r>
              <a:rPr lang="en-GB" sz="1900" b="1" i="1" dirty="0" smtClean="0"/>
              <a:t>Capital spending </a:t>
            </a:r>
            <a:r>
              <a:rPr lang="en-GB" sz="1900" dirty="0" smtClean="0"/>
              <a:t>– infrastructure projects designed to improve and increase both capital and labour stocks. These will have impacts on AD and AS</a:t>
            </a:r>
          </a:p>
          <a:p>
            <a:pPr lvl="1"/>
            <a:endParaRPr lang="en-GB" sz="1900" dirty="0"/>
          </a:p>
          <a:p>
            <a:r>
              <a:rPr lang="en-GB" sz="1900" b="1" i="1" dirty="0" smtClean="0"/>
              <a:t>Government spending is important because it ensures:</a:t>
            </a:r>
          </a:p>
          <a:p>
            <a:pPr lvl="1"/>
            <a:r>
              <a:rPr lang="en-GB" sz="1900" dirty="0" smtClean="0"/>
              <a:t>Public and merit goods are provided</a:t>
            </a:r>
          </a:p>
          <a:p>
            <a:pPr lvl="1"/>
            <a:r>
              <a:rPr lang="en-GB" sz="1900" dirty="0" smtClean="0"/>
              <a:t>A safety net exists and redistributes money to ensure better life chances</a:t>
            </a:r>
          </a:p>
          <a:p>
            <a:pPr lvl="1"/>
            <a:r>
              <a:rPr lang="en-GB" sz="1900" dirty="0" smtClean="0"/>
              <a:t>Provide essential infrastructure and encourage R &amp; D and entrepreneurs </a:t>
            </a:r>
          </a:p>
          <a:p>
            <a:pPr lvl="1"/>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4800" y="4737100"/>
            <a:ext cx="2997200" cy="2120900"/>
          </a:xfrm>
          <a:prstGeom prst="rect">
            <a:avLst/>
          </a:prstGeom>
        </p:spPr>
      </p:pic>
    </p:spTree>
    <p:extLst>
      <p:ext uri="{BB962C8B-B14F-4D97-AF65-F5344CB8AC3E}">
        <p14:creationId xmlns:p14="http://schemas.microsoft.com/office/powerpoint/2010/main" val="161368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Fiscal policy - taxes</a:t>
            </a:r>
            <a:endParaRPr lang="en-GB" dirty="0"/>
          </a:p>
        </p:txBody>
      </p:sp>
      <p:sp>
        <p:nvSpPr>
          <p:cNvPr id="3" name="Content Placeholder 2"/>
          <p:cNvSpPr>
            <a:spLocks noGrp="1"/>
          </p:cNvSpPr>
          <p:nvPr>
            <p:ph idx="1"/>
          </p:nvPr>
        </p:nvSpPr>
        <p:spPr>
          <a:xfrm>
            <a:off x="0" y="2184400"/>
            <a:ext cx="12026900" cy="4546600"/>
          </a:xfrm>
        </p:spPr>
        <p:txBody>
          <a:bodyPr>
            <a:normAutofit lnSpcReduction="10000"/>
          </a:bodyPr>
          <a:lstStyle/>
          <a:p>
            <a:r>
              <a:rPr lang="en-GB" b="1" i="1" dirty="0" smtClean="0"/>
              <a:t>Income tax </a:t>
            </a:r>
            <a:r>
              <a:rPr lang="en-GB" dirty="0" smtClean="0"/>
              <a:t>– a progressive tax on incomes. Tax is paid on any income over £10,400. A </a:t>
            </a:r>
            <a:r>
              <a:rPr lang="en-GB" b="1" i="1" dirty="0" smtClean="0"/>
              <a:t>negative income tax </a:t>
            </a:r>
            <a:r>
              <a:rPr lang="en-GB" dirty="0" smtClean="0"/>
              <a:t>is also possible i.e. low income people pay negative tax on incomes – ultimately means incomes are subsidised through benefits</a:t>
            </a:r>
          </a:p>
          <a:p>
            <a:r>
              <a:rPr lang="en-GB" b="1" i="1" dirty="0" smtClean="0"/>
              <a:t>National Insurance contributions </a:t>
            </a:r>
            <a:r>
              <a:rPr lang="en-GB" dirty="0" smtClean="0"/>
              <a:t>– another tax on incomes</a:t>
            </a:r>
          </a:p>
          <a:p>
            <a:r>
              <a:rPr lang="en-GB" b="1" i="1" dirty="0" smtClean="0"/>
              <a:t>VAT </a:t>
            </a:r>
            <a:r>
              <a:rPr lang="en-GB" dirty="0" smtClean="0"/>
              <a:t>– consumption tax i.e. a tax on goods and services (20%)</a:t>
            </a:r>
          </a:p>
          <a:p>
            <a:r>
              <a:rPr lang="en-GB" b="1" i="1" dirty="0" smtClean="0"/>
              <a:t>Excise duties </a:t>
            </a:r>
            <a:r>
              <a:rPr lang="en-GB" dirty="0" smtClean="0"/>
              <a:t>– additional taxes on goods such as tobacco, alcohol and fuel</a:t>
            </a:r>
          </a:p>
          <a:p>
            <a:r>
              <a:rPr lang="en-GB" b="1" i="1" dirty="0" smtClean="0"/>
              <a:t>Stamp duty </a:t>
            </a:r>
            <a:r>
              <a:rPr lang="en-GB" dirty="0" smtClean="0"/>
              <a:t>– tax on buying houses/shares</a:t>
            </a:r>
          </a:p>
          <a:p>
            <a:r>
              <a:rPr lang="en-GB" b="1" i="1" dirty="0" smtClean="0"/>
              <a:t>Corporation Tax </a:t>
            </a:r>
            <a:r>
              <a:rPr lang="en-GB" dirty="0" smtClean="0"/>
              <a:t>– tax levied on profits of firms</a:t>
            </a:r>
          </a:p>
          <a:p>
            <a:r>
              <a:rPr lang="en-GB" b="1" i="1" dirty="0" smtClean="0"/>
              <a:t>Taxes can either be;</a:t>
            </a:r>
          </a:p>
          <a:p>
            <a:pPr lvl="1"/>
            <a:r>
              <a:rPr lang="en-GB" b="1" i="1" dirty="0" smtClean="0"/>
              <a:t>Progressive</a:t>
            </a:r>
            <a:r>
              <a:rPr lang="en-GB" dirty="0" smtClean="0"/>
              <a:t> – as income increases, a higher % tax is paid</a:t>
            </a:r>
          </a:p>
          <a:p>
            <a:pPr lvl="1"/>
            <a:r>
              <a:rPr lang="en-GB" b="1" i="1" dirty="0" smtClean="0"/>
              <a:t>Regressive</a:t>
            </a:r>
            <a:r>
              <a:rPr lang="en-GB" dirty="0" smtClean="0"/>
              <a:t> – when an increase in income leads to a smaller % of income going on that tax </a:t>
            </a:r>
          </a:p>
          <a:p>
            <a:pPr lvl="1"/>
            <a:r>
              <a:rPr lang="en-GB" b="1" i="1" dirty="0" smtClean="0"/>
              <a:t>Proportional </a:t>
            </a:r>
            <a:r>
              <a:rPr lang="en-GB" dirty="0" smtClean="0"/>
              <a:t>– where an increase in income leads to same % increase in tax</a:t>
            </a:r>
          </a:p>
          <a:p>
            <a:pPr lvl="1"/>
            <a:r>
              <a:rPr lang="en-GB" b="1" i="1" dirty="0" smtClean="0"/>
              <a:t>Direct</a:t>
            </a:r>
            <a:r>
              <a:rPr lang="en-GB" dirty="0" smtClean="0"/>
              <a:t> (paid directly by the tax payer e.g. income tax) and </a:t>
            </a:r>
            <a:r>
              <a:rPr lang="en-GB" b="1" i="1" dirty="0" smtClean="0"/>
              <a:t>indirect </a:t>
            </a:r>
            <a:r>
              <a:rPr lang="en-GB" dirty="0" smtClean="0"/>
              <a:t>(can be passed on to others e.g. VAT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000" y="3052762"/>
            <a:ext cx="2336800" cy="2081893"/>
          </a:xfrm>
          <a:prstGeom prst="rect">
            <a:avLst/>
          </a:prstGeom>
        </p:spPr>
      </p:pic>
    </p:spTree>
    <p:extLst>
      <p:ext uri="{BB962C8B-B14F-4D97-AF65-F5344CB8AC3E}">
        <p14:creationId xmlns:p14="http://schemas.microsoft.com/office/powerpoint/2010/main" val="370456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Fiscal policy - taxes</a:t>
            </a:r>
          </a:p>
        </p:txBody>
      </p:sp>
      <p:sp>
        <p:nvSpPr>
          <p:cNvPr id="3" name="Content Placeholder 2"/>
          <p:cNvSpPr>
            <a:spLocks noGrp="1"/>
          </p:cNvSpPr>
          <p:nvPr>
            <p:ph idx="1"/>
          </p:nvPr>
        </p:nvSpPr>
        <p:spPr>
          <a:xfrm>
            <a:off x="330200" y="2476500"/>
            <a:ext cx="11493500" cy="4152900"/>
          </a:xfrm>
        </p:spPr>
        <p:txBody>
          <a:bodyPr>
            <a:normAutofit/>
          </a:bodyPr>
          <a:lstStyle/>
          <a:p>
            <a:r>
              <a:rPr lang="en-GB" b="1" i="1" dirty="0" smtClean="0"/>
              <a:t>Taxes need to consider</a:t>
            </a:r>
            <a:r>
              <a:rPr lang="en-GB" sz="2400" b="1" i="1" dirty="0" smtClean="0"/>
              <a:t> Equity </a:t>
            </a:r>
            <a:r>
              <a:rPr lang="en-GB" b="1" i="1" dirty="0" smtClean="0"/>
              <a:t>(fairness):</a:t>
            </a:r>
          </a:p>
          <a:p>
            <a:pPr lvl="1"/>
            <a:r>
              <a:rPr lang="en-GB" b="1" i="1" dirty="0" smtClean="0"/>
              <a:t>Horizontal equity </a:t>
            </a:r>
            <a:r>
              <a:rPr lang="en-GB" dirty="0" smtClean="0"/>
              <a:t>– equal treatment of people in the same situation i.e. people on similar incomes pay the same % of income as tax</a:t>
            </a:r>
          </a:p>
          <a:p>
            <a:pPr lvl="1"/>
            <a:r>
              <a:rPr lang="en-GB" b="1" i="1" dirty="0" smtClean="0"/>
              <a:t>Vertical equity </a:t>
            </a:r>
            <a:r>
              <a:rPr lang="en-GB" dirty="0" smtClean="0"/>
              <a:t>– redistribution from the better off to the worse off i.e. use of progressive taxes, which means the better off pay more than the worse off</a:t>
            </a:r>
          </a:p>
          <a:p>
            <a:r>
              <a:rPr lang="en-GB" b="1" i="1" dirty="0" smtClean="0"/>
              <a:t>Requirements of a good tax system:</a:t>
            </a:r>
          </a:p>
          <a:p>
            <a:pPr lvl="1"/>
            <a:r>
              <a:rPr lang="en-GB" dirty="0" smtClean="0"/>
              <a:t>Ensure adequate horizontal and vertical equity</a:t>
            </a:r>
          </a:p>
          <a:p>
            <a:pPr lvl="1"/>
            <a:r>
              <a:rPr lang="en-GB" dirty="0" smtClean="0"/>
              <a:t>Cheap to collect</a:t>
            </a:r>
          </a:p>
          <a:p>
            <a:pPr lvl="1"/>
            <a:r>
              <a:rPr lang="en-GB" dirty="0" smtClean="0"/>
              <a:t>Difficult to evade</a:t>
            </a:r>
          </a:p>
          <a:p>
            <a:pPr lvl="1"/>
            <a:r>
              <a:rPr lang="en-GB" dirty="0" smtClean="0"/>
              <a:t>Don’t dis-incentivise work and enterprise</a:t>
            </a:r>
          </a:p>
          <a:p>
            <a:pPr lvl="1"/>
            <a:r>
              <a:rPr lang="en-GB" dirty="0" smtClean="0"/>
              <a:t>Easy to understand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0600" y="4076700"/>
            <a:ext cx="3403600" cy="2667000"/>
          </a:xfrm>
          <a:prstGeom prst="rect">
            <a:avLst/>
          </a:prstGeom>
        </p:spPr>
      </p:pic>
    </p:spTree>
    <p:extLst>
      <p:ext uri="{BB962C8B-B14F-4D97-AF65-F5344CB8AC3E}">
        <p14:creationId xmlns:p14="http://schemas.microsoft.com/office/powerpoint/2010/main" val="168054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Fiscal policy - taxes</a:t>
            </a:r>
          </a:p>
        </p:txBody>
      </p:sp>
      <p:sp>
        <p:nvSpPr>
          <p:cNvPr id="3" name="Content Placeholder 2"/>
          <p:cNvSpPr>
            <a:spLocks noGrp="1"/>
          </p:cNvSpPr>
          <p:nvPr>
            <p:ph idx="1"/>
          </p:nvPr>
        </p:nvSpPr>
        <p:spPr>
          <a:xfrm>
            <a:off x="101600" y="2288114"/>
            <a:ext cx="5346700" cy="3987800"/>
          </a:xfrm>
        </p:spPr>
        <p:txBody>
          <a:bodyPr/>
          <a:lstStyle/>
          <a:p>
            <a:r>
              <a:rPr lang="en-GB" b="1" i="1" dirty="0" smtClean="0"/>
              <a:t>Why tax?</a:t>
            </a:r>
          </a:p>
          <a:p>
            <a:pPr lvl="1"/>
            <a:r>
              <a:rPr lang="en-GB" sz="1800" dirty="0" smtClean="0"/>
              <a:t>Raise revenue for the government</a:t>
            </a:r>
          </a:p>
          <a:p>
            <a:pPr lvl="1"/>
            <a:r>
              <a:rPr lang="en-GB" sz="1800" dirty="0" smtClean="0"/>
              <a:t>Promote redistribution of income and wealth</a:t>
            </a:r>
          </a:p>
          <a:p>
            <a:pPr lvl="1"/>
            <a:r>
              <a:rPr lang="en-GB" sz="1800" dirty="0" smtClean="0"/>
              <a:t>Discourage consumption of demerit goods and negative externalities i.e. correct market failure</a:t>
            </a:r>
          </a:p>
          <a:p>
            <a:pPr lvl="1"/>
            <a:endParaRPr lang="en-GB" dirty="0" smtClean="0"/>
          </a:p>
        </p:txBody>
      </p:sp>
      <p:pic>
        <p:nvPicPr>
          <p:cNvPr id="4" name="Picture 3"/>
          <p:cNvPicPr>
            <a:picLocks noChangeAspect="1"/>
          </p:cNvPicPr>
          <p:nvPr/>
        </p:nvPicPr>
        <p:blipFill>
          <a:blip r:embed="rId2"/>
          <a:stretch>
            <a:fillRect/>
          </a:stretch>
        </p:blipFill>
        <p:spPr>
          <a:xfrm>
            <a:off x="6057900" y="1581150"/>
            <a:ext cx="6010275" cy="5143500"/>
          </a:xfrm>
          <a:prstGeom prst="rect">
            <a:avLst/>
          </a:prstGeom>
        </p:spPr>
      </p:pic>
    </p:spTree>
    <p:extLst>
      <p:ext uri="{BB962C8B-B14F-4D97-AF65-F5344CB8AC3E}">
        <p14:creationId xmlns:p14="http://schemas.microsoft.com/office/powerpoint/2010/main" val="145965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fiscal policy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28254"/>
              </p:ext>
            </p:extLst>
          </p:nvPr>
        </p:nvGraphicFramePr>
        <p:xfrm>
          <a:off x="175467" y="2642632"/>
          <a:ext cx="9498013" cy="741680"/>
        </p:xfrm>
        <a:graphic>
          <a:graphicData uri="http://schemas.openxmlformats.org/drawingml/2006/table">
            <a:tbl>
              <a:tblPr firstRow="1" bandRow="1">
                <a:tableStyleId>{5C22544A-7EE6-4342-B048-85BDC9FD1C3A}</a:tableStyleId>
              </a:tblPr>
              <a:tblGrid>
                <a:gridCol w="1356859"/>
                <a:gridCol w="1356859"/>
                <a:gridCol w="1356859"/>
                <a:gridCol w="1356859"/>
                <a:gridCol w="1356859"/>
                <a:gridCol w="1356859"/>
                <a:gridCol w="1356859"/>
              </a:tblGrid>
              <a:tr h="370840">
                <a:tc>
                  <a:txBody>
                    <a:bodyPr/>
                    <a:lstStyle/>
                    <a:p>
                      <a:r>
                        <a:rPr lang="en-GB" dirty="0" smtClean="0"/>
                        <a:t>2009-10</a:t>
                      </a:r>
                      <a:endParaRPr lang="en-GB" dirty="0"/>
                    </a:p>
                  </a:txBody>
                  <a:tcPr/>
                </a:tc>
                <a:tc>
                  <a:txBody>
                    <a:bodyPr/>
                    <a:lstStyle/>
                    <a:p>
                      <a:r>
                        <a:rPr lang="en-GB" dirty="0" smtClean="0"/>
                        <a:t>2010-11</a:t>
                      </a:r>
                      <a:endParaRPr lang="en-GB" dirty="0"/>
                    </a:p>
                  </a:txBody>
                  <a:tcPr/>
                </a:tc>
                <a:tc>
                  <a:txBody>
                    <a:bodyPr/>
                    <a:lstStyle/>
                    <a:p>
                      <a:r>
                        <a:rPr lang="en-GB" dirty="0" smtClean="0"/>
                        <a:t>2011-12</a:t>
                      </a:r>
                      <a:endParaRPr lang="en-GB" dirty="0"/>
                    </a:p>
                  </a:txBody>
                  <a:tcPr/>
                </a:tc>
                <a:tc>
                  <a:txBody>
                    <a:bodyPr/>
                    <a:lstStyle/>
                    <a:p>
                      <a:r>
                        <a:rPr lang="en-GB" dirty="0" smtClean="0"/>
                        <a:t>2012-13</a:t>
                      </a:r>
                      <a:endParaRPr lang="en-GB" dirty="0"/>
                    </a:p>
                  </a:txBody>
                  <a:tcPr/>
                </a:tc>
                <a:tc>
                  <a:txBody>
                    <a:bodyPr/>
                    <a:lstStyle/>
                    <a:p>
                      <a:r>
                        <a:rPr lang="en-GB" dirty="0" smtClean="0"/>
                        <a:t>2013-14</a:t>
                      </a:r>
                      <a:endParaRPr lang="en-GB" dirty="0"/>
                    </a:p>
                  </a:txBody>
                  <a:tcPr/>
                </a:tc>
                <a:tc>
                  <a:txBody>
                    <a:bodyPr/>
                    <a:lstStyle/>
                    <a:p>
                      <a:r>
                        <a:rPr lang="en-GB" dirty="0" smtClean="0"/>
                        <a:t>2014-15</a:t>
                      </a:r>
                      <a:endParaRPr lang="en-GB" dirty="0"/>
                    </a:p>
                  </a:txBody>
                  <a:tcPr/>
                </a:tc>
                <a:tc>
                  <a:txBody>
                    <a:bodyPr/>
                    <a:lstStyle/>
                    <a:p>
                      <a:r>
                        <a:rPr lang="en-GB" dirty="0" smtClean="0"/>
                        <a:t>2015-16</a:t>
                      </a:r>
                      <a:endParaRPr lang="en-GB" dirty="0"/>
                    </a:p>
                  </a:txBody>
                  <a:tcPr/>
                </a:tc>
              </a:tr>
              <a:tr h="370840">
                <a:tc>
                  <a:txBody>
                    <a:bodyPr/>
                    <a:lstStyle/>
                    <a:p>
                      <a:r>
                        <a:rPr lang="en-GB" dirty="0" smtClean="0"/>
                        <a:t>-11.2%</a:t>
                      </a:r>
                      <a:endParaRPr lang="en-GB" dirty="0"/>
                    </a:p>
                  </a:txBody>
                  <a:tcPr/>
                </a:tc>
                <a:tc>
                  <a:txBody>
                    <a:bodyPr/>
                    <a:lstStyle/>
                    <a:p>
                      <a:r>
                        <a:rPr lang="en-GB" dirty="0" smtClean="0"/>
                        <a:t>-9.5%</a:t>
                      </a:r>
                      <a:endParaRPr lang="en-GB" dirty="0"/>
                    </a:p>
                  </a:txBody>
                  <a:tcPr/>
                </a:tc>
                <a:tc>
                  <a:txBody>
                    <a:bodyPr/>
                    <a:lstStyle/>
                    <a:p>
                      <a:r>
                        <a:rPr lang="en-GB" dirty="0" smtClean="0"/>
                        <a:t>-7.9%</a:t>
                      </a:r>
                      <a:endParaRPr lang="en-GB" dirty="0"/>
                    </a:p>
                  </a:txBody>
                  <a:tcPr/>
                </a:tc>
                <a:tc>
                  <a:txBody>
                    <a:bodyPr/>
                    <a:lstStyle/>
                    <a:p>
                      <a:r>
                        <a:rPr lang="en-GB" dirty="0" smtClean="0"/>
                        <a:t>-5.1%</a:t>
                      </a:r>
                      <a:endParaRPr lang="en-GB" dirty="0"/>
                    </a:p>
                  </a:txBody>
                  <a:tcPr/>
                </a:tc>
                <a:tc>
                  <a:txBody>
                    <a:bodyPr/>
                    <a:lstStyle/>
                    <a:p>
                      <a:r>
                        <a:rPr lang="en-GB" dirty="0" smtClean="0"/>
                        <a:t>-6.1%</a:t>
                      </a:r>
                      <a:endParaRPr lang="en-GB" dirty="0"/>
                    </a:p>
                  </a:txBody>
                  <a:tcPr/>
                </a:tc>
                <a:tc>
                  <a:txBody>
                    <a:bodyPr/>
                    <a:lstStyle/>
                    <a:p>
                      <a:r>
                        <a:rPr lang="en-GB" dirty="0" smtClean="0"/>
                        <a:t>-5.2%</a:t>
                      </a:r>
                      <a:endParaRPr lang="en-GB" dirty="0"/>
                    </a:p>
                  </a:txBody>
                  <a:tcPr/>
                </a:tc>
                <a:tc>
                  <a:txBody>
                    <a:bodyPr/>
                    <a:lstStyle/>
                    <a:p>
                      <a:r>
                        <a:rPr lang="en-GB" dirty="0" smtClean="0"/>
                        <a:t>-4.2%</a:t>
                      </a:r>
                      <a:endParaRPr lang="en-GB" dirty="0"/>
                    </a:p>
                  </a:txBody>
                  <a:tcPr/>
                </a:tc>
              </a:tr>
            </a:tbl>
          </a:graphicData>
        </a:graphic>
      </p:graphicFrame>
      <p:sp>
        <p:nvSpPr>
          <p:cNvPr id="5" name="TextBox 4"/>
          <p:cNvSpPr txBox="1"/>
          <p:nvPr/>
        </p:nvSpPr>
        <p:spPr>
          <a:xfrm>
            <a:off x="175467" y="2273300"/>
            <a:ext cx="9740900" cy="369332"/>
          </a:xfrm>
          <a:prstGeom prst="rect">
            <a:avLst/>
          </a:prstGeom>
          <a:noFill/>
        </p:spPr>
        <p:txBody>
          <a:bodyPr wrap="square" rtlCol="0">
            <a:spAutoFit/>
          </a:bodyPr>
          <a:lstStyle/>
          <a:p>
            <a:r>
              <a:rPr lang="en-GB" b="1" i="1" dirty="0" smtClean="0"/>
              <a:t>UK budget deficit (as a % of GDP)</a:t>
            </a:r>
            <a:endParaRPr lang="en-GB" b="1" i="1" dirty="0"/>
          </a:p>
        </p:txBody>
      </p:sp>
      <p:sp>
        <p:nvSpPr>
          <p:cNvPr id="6" name="TextBox 5"/>
          <p:cNvSpPr txBox="1"/>
          <p:nvPr/>
        </p:nvSpPr>
        <p:spPr>
          <a:xfrm>
            <a:off x="462010" y="4051300"/>
            <a:ext cx="10147300" cy="2585323"/>
          </a:xfrm>
          <a:prstGeom prst="rect">
            <a:avLst/>
          </a:prstGeom>
          <a:noFill/>
        </p:spPr>
        <p:txBody>
          <a:bodyPr wrap="square" rtlCol="0">
            <a:spAutoFit/>
          </a:bodyPr>
          <a:lstStyle/>
          <a:p>
            <a:pPr marL="285750" indent="-285750">
              <a:buFont typeface="Arial" panose="020B0604020202020204" pitchFamily="34" charset="0"/>
              <a:buChar char="•"/>
            </a:pPr>
            <a:r>
              <a:rPr lang="en-GB" b="1" i="1" dirty="0" smtClean="0"/>
              <a:t>2009-10</a:t>
            </a:r>
            <a:r>
              <a:rPr lang="en-GB" dirty="0" smtClean="0"/>
              <a:t> = expansionary fiscal policy aimed at reducing the negative impacts of recession. </a:t>
            </a:r>
          </a:p>
          <a:p>
            <a:pPr marL="285750" indent="-285750">
              <a:buFont typeface="Arial" panose="020B0604020202020204" pitchFamily="34" charset="0"/>
              <a:buChar char="•"/>
            </a:pPr>
            <a:r>
              <a:rPr lang="en-GB" b="1" i="1" dirty="0" smtClean="0"/>
              <a:t>Recent policy </a:t>
            </a:r>
            <a:r>
              <a:rPr lang="en-GB" dirty="0" smtClean="0"/>
              <a:t>has focussed on </a:t>
            </a:r>
            <a:r>
              <a:rPr lang="en-GB" b="1" i="1" dirty="0" smtClean="0"/>
              <a:t>‘deficit reduction’ </a:t>
            </a:r>
            <a:r>
              <a:rPr lang="en-GB" dirty="0" smtClean="0"/>
              <a:t>i.e. reduce the size of budget deficits. This will reduce new borrowing. This policy is also known as </a:t>
            </a:r>
            <a:r>
              <a:rPr lang="en-GB" b="1" i="1" dirty="0" smtClean="0"/>
              <a:t>‘austerity’. Recent austerity policies:</a:t>
            </a:r>
          </a:p>
          <a:p>
            <a:pPr marL="742950" lvl="1" indent="-285750">
              <a:buFont typeface="Arial" panose="020B0604020202020204" pitchFamily="34" charset="0"/>
              <a:buChar char="•"/>
            </a:pPr>
            <a:r>
              <a:rPr lang="en-GB" dirty="0" smtClean="0"/>
              <a:t>Increased rate of VAT (indirect taxes), increased NI contributions, deep cut in G, especially welfare payments</a:t>
            </a:r>
          </a:p>
          <a:p>
            <a:pPr marL="285750" indent="-285750">
              <a:buFont typeface="Arial" panose="020B0604020202020204" pitchFamily="34" charset="0"/>
              <a:buChar char="•"/>
            </a:pPr>
            <a:r>
              <a:rPr lang="en-GB" dirty="0" smtClean="0"/>
              <a:t>Overall government debt currently stands at approximately </a:t>
            </a:r>
            <a:r>
              <a:rPr lang="en-GB" b="1" i="1" dirty="0" smtClean="0"/>
              <a:t>£1.5trillion</a:t>
            </a:r>
          </a:p>
          <a:p>
            <a:pPr marL="285750" indent="-285750">
              <a:buFont typeface="Arial" panose="020B0604020202020204" pitchFamily="34" charset="0"/>
              <a:buChar char="•"/>
            </a:pPr>
            <a:endParaRPr lang="en-GB" b="1" i="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9100" y="154516"/>
            <a:ext cx="3998960" cy="2015246"/>
          </a:xfrm>
          <a:prstGeom prst="rect">
            <a:avLst/>
          </a:prstGeom>
        </p:spPr>
      </p:pic>
    </p:spTree>
    <p:extLst>
      <p:ext uri="{BB962C8B-B14F-4D97-AF65-F5344CB8AC3E}">
        <p14:creationId xmlns:p14="http://schemas.microsoft.com/office/powerpoint/2010/main" val="3283475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Fiscal policy key terms</a:t>
            </a:r>
            <a:endParaRPr lang="en-GB" dirty="0"/>
          </a:p>
        </p:txBody>
      </p:sp>
      <p:sp>
        <p:nvSpPr>
          <p:cNvPr id="3" name="Content Placeholder 2"/>
          <p:cNvSpPr>
            <a:spLocks noGrp="1"/>
          </p:cNvSpPr>
          <p:nvPr>
            <p:ph idx="1"/>
          </p:nvPr>
        </p:nvSpPr>
        <p:spPr>
          <a:xfrm>
            <a:off x="254000" y="2349500"/>
            <a:ext cx="11379200" cy="4508500"/>
          </a:xfrm>
        </p:spPr>
        <p:txBody>
          <a:bodyPr>
            <a:normAutofit lnSpcReduction="10000"/>
          </a:bodyPr>
          <a:lstStyle/>
          <a:p>
            <a:r>
              <a:rPr lang="en-GB" b="1" i="1" dirty="0" smtClean="0"/>
              <a:t>Fiscal stance </a:t>
            </a:r>
            <a:r>
              <a:rPr lang="en-GB" dirty="0" smtClean="0"/>
              <a:t>– whether fiscal policy is currently designed to increase or decrease AD</a:t>
            </a:r>
          </a:p>
          <a:p>
            <a:r>
              <a:rPr lang="en-GB" b="1" i="1" dirty="0" smtClean="0"/>
              <a:t>Neutral fiscal stance </a:t>
            </a:r>
            <a:r>
              <a:rPr lang="en-GB" dirty="0" smtClean="0"/>
              <a:t>– balanced budget</a:t>
            </a:r>
          </a:p>
          <a:p>
            <a:r>
              <a:rPr lang="en-GB" b="1" i="1" dirty="0" smtClean="0"/>
              <a:t>Reflationary fiscal stance </a:t>
            </a:r>
            <a:r>
              <a:rPr lang="en-GB" dirty="0" smtClean="0"/>
              <a:t>– budget deficit</a:t>
            </a:r>
          </a:p>
          <a:p>
            <a:r>
              <a:rPr lang="en-GB" b="1" i="1" dirty="0" smtClean="0"/>
              <a:t>Deflationary fiscal stance </a:t>
            </a:r>
            <a:r>
              <a:rPr lang="en-GB" dirty="0" smtClean="0"/>
              <a:t>– budget surplus</a:t>
            </a:r>
          </a:p>
          <a:p>
            <a:r>
              <a:rPr lang="en-GB" b="1" i="1" dirty="0" smtClean="0"/>
              <a:t>Automatic stabilisers </a:t>
            </a:r>
            <a:r>
              <a:rPr lang="en-GB" dirty="0" smtClean="0"/>
              <a:t>– G and T adjusting without the need for government policy changes. For example, during a recession G automatically increases due to increase unemployment leading to increased welfare payments. Also, reduced spending results in less VAT coming into the government i.e. G increases and T decreases</a:t>
            </a:r>
          </a:p>
          <a:p>
            <a:r>
              <a:rPr lang="en-GB" b="1" i="1" dirty="0" smtClean="0"/>
              <a:t>Multiplier effect </a:t>
            </a:r>
            <a:r>
              <a:rPr lang="en-GB" dirty="0" smtClean="0"/>
              <a:t>– where an increase in </a:t>
            </a:r>
            <a:r>
              <a:rPr lang="en-GB" b="1" i="1" dirty="0" smtClean="0"/>
              <a:t>injections</a:t>
            </a:r>
            <a:r>
              <a:rPr lang="en-GB" dirty="0" smtClean="0"/>
              <a:t> leads to a larger increase in </a:t>
            </a:r>
            <a:r>
              <a:rPr lang="en-GB" b="1" i="1" dirty="0" smtClean="0"/>
              <a:t>real GDP </a:t>
            </a:r>
            <a:r>
              <a:rPr lang="en-GB" dirty="0" smtClean="0"/>
              <a:t>than the original injection</a:t>
            </a:r>
          </a:p>
          <a:p>
            <a:r>
              <a:rPr lang="en-GB" b="1" i="1" dirty="0" smtClean="0"/>
              <a:t>Injections</a:t>
            </a:r>
            <a:r>
              <a:rPr lang="en-GB" dirty="0" smtClean="0"/>
              <a:t> – increase in expenditure within the circular flow (government spending, investment &amp; exports)</a:t>
            </a:r>
          </a:p>
          <a:p>
            <a:r>
              <a:rPr lang="en-GB" b="1" i="1" dirty="0" smtClean="0"/>
              <a:t>Leakages</a:t>
            </a:r>
            <a:r>
              <a:rPr lang="en-GB" dirty="0" smtClean="0"/>
              <a:t> – decrease in expenditure within the circular flow (taxation, savings and imports)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5300" y="0"/>
            <a:ext cx="4076700" cy="2311400"/>
          </a:xfrm>
          <a:prstGeom prst="rect">
            <a:avLst/>
          </a:prstGeom>
        </p:spPr>
      </p:pic>
    </p:spTree>
    <p:extLst>
      <p:ext uri="{BB962C8B-B14F-4D97-AF65-F5344CB8AC3E}">
        <p14:creationId xmlns:p14="http://schemas.microsoft.com/office/powerpoint/2010/main" val="3598378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120</TotalTime>
  <Words>1106</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Ion Boardroom</vt:lpstr>
      <vt:lpstr>ECON 4  </vt:lpstr>
      <vt:lpstr>Fiscal Policy</vt:lpstr>
      <vt:lpstr>Objectives of fiscal policy</vt:lpstr>
      <vt:lpstr>Fiscal policy – government spending</vt:lpstr>
      <vt:lpstr>Fiscal policy - taxes</vt:lpstr>
      <vt:lpstr>Fiscal policy - taxes</vt:lpstr>
      <vt:lpstr>Fiscal policy - taxes</vt:lpstr>
      <vt:lpstr>UK fiscal policy </vt:lpstr>
      <vt:lpstr>Fiscal policy key terms</vt:lpstr>
      <vt:lpstr>Is fiscal policy effective?</vt:lpstr>
      <vt:lpstr>Supply-side policies</vt:lpstr>
      <vt:lpstr>Supply-side policies</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10</cp:revision>
  <cp:lastPrinted>2015-07-06T12:22:57Z</cp:lastPrinted>
  <dcterms:created xsi:type="dcterms:W3CDTF">2015-07-06T08:48:08Z</dcterms:created>
  <dcterms:modified xsi:type="dcterms:W3CDTF">2015-07-06T12:23:10Z</dcterms:modified>
</cp:coreProperties>
</file>