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2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5300"/>
          </a:xfrm>
          <a:prstGeom prst="rect">
            <a:avLst/>
          </a:prstGeom>
        </p:spPr>
        <p:txBody>
          <a:bodyPr vert="horz" lIns="91440" tIns="45720" rIns="91440" bIns="45720" rtlCol="0"/>
          <a:lstStyle>
            <a:lvl1pPr algn="r">
              <a:defRPr sz="1200"/>
            </a:lvl1pPr>
          </a:lstStyle>
          <a:p>
            <a:fld id="{99BBA1D1-56C4-4DA3-88D7-F26324A7976F}" type="datetimeFigureOut">
              <a:rPr lang="en-GB" smtClean="0"/>
              <a:t>02/07/2015</a:t>
            </a:fld>
            <a:endParaRPr lang="en-GB"/>
          </a:p>
        </p:txBody>
      </p:sp>
      <p:sp>
        <p:nvSpPr>
          <p:cNvPr id="4" name="Footer Placeholder 3"/>
          <p:cNvSpPr>
            <a:spLocks noGrp="1"/>
          </p:cNvSpPr>
          <p:nvPr>
            <p:ph type="ftr" sz="quarter" idx="2"/>
          </p:nvPr>
        </p:nvSpPr>
        <p:spPr>
          <a:xfrm>
            <a:off x="0" y="9378950"/>
            <a:ext cx="2946400"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378950"/>
            <a:ext cx="2946400" cy="495300"/>
          </a:xfrm>
          <a:prstGeom prst="rect">
            <a:avLst/>
          </a:prstGeom>
        </p:spPr>
        <p:txBody>
          <a:bodyPr vert="horz" lIns="91440" tIns="45720" rIns="91440" bIns="45720" rtlCol="0" anchor="b"/>
          <a:lstStyle>
            <a:lvl1pPr algn="r">
              <a:defRPr sz="1200"/>
            </a:lvl1pPr>
          </a:lstStyle>
          <a:p>
            <a:fld id="{97121FED-82FD-4849-ACF2-B157D61EFCD4}" type="slidenum">
              <a:rPr lang="en-GB" smtClean="0"/>
              <a:t>‹#›</a:t>
            </a:fld>
            <a:endParaRPr lang="en-GB"/>
          </a:p>
        </p:txBody>
      </p:sp>
    </p:spTree>
    <p:extLst>
      <p:ext uri="{BB962C8B-B14F-4D97-AF65-F5344CB8AC3E}">
        <p14:creationId xmlns:p14="http://schemas.microsoft.com/office/powerpoint/2010/main" val="316414405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7/2/2015</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7/2/2015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7/2/2015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7/2/2015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7/2/2015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7/2/2015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7/2/2015</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7/2/2015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7/2/2015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7/2/2015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7/2/2015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7/2/2015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7/2/2015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7/2/2015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7/2/2015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7/2/2015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7/2/2015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7/2/2015</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8.png"/><Relationship Id="rId1" Type="http://schemas.openxmlformats.org/officeDocument/2006/relationships/slideLayout" Target="../slideLayouts/slideLayout5.xml"/><Relationship Id="rId5" Type="http://schemas.openxmlformats.org/officeDocument/2006/relationships/image" Target="../media/image24.png"/><Relationship Id="rId4" Type="http://schemas.openxmlformats.org/officeDocument/2006/relationships/image" Target="../media/image23.png"/></Relationships>
</file>

<file path=ppt/slides/_rels/slide14.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ECON 4</a:t>
            </a:r>
            <a:endParaRPr lang="en-GB" dirty="0"/>
          </a:p>
        </p:txBody>
      </p:sp>
      <p:sp>
        <p:nvSpPr>
          <p:cNvPr id="3" name="Subtitle 2"/>
          <p:cNvSpPr>
            <a:spLocks noGrp="1"/>
          </p:cNvSpPr>
          <p:nvPr>
            <p:ph type="subTitle" idx="1"/>
          </p:nvPr>
        </p:nvSpPr>
        <p:spPr/>
        <p:txBody>
          <a:bodyPr>
            <a:normAutofit/>
          </a:bodyPr>
          <a:lstStyle/>
          <a:p>
            <a:r>
              <a:rPr lang="en-GB" sz="2800" dirty="0" smtClean="0"/>
              <a:t>TOPIC 5) GLOBALISATION</a:t>
            </a:r>
            <a:endParaRPr lang="en-GB"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7300" y="1639486"/>
            <a:ext cx="5072063" cy="4040744"/>
          </a:xfrm>
          <a:prstGeom prst="rect">
            <a:avLst/>
          </a:prstGeom>
        </p:spPr>
      </p:pic>
    </p:spTree>
    <p:extLst>
      <p:ext uri="{BB962C8B-B14F-4D97-AF65-F5344CB8AC3E}">
        <p14:creationId xmlns:p14="http://schemas.microsoft.com/office/powerpoint/2010/main" val="2272072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654" y="698765"/>
            <a:ext cx="8761413" cy="706964"/>
          </a:xfrm>
        </p:spPr>
        <p:txBody>
          <a:bodyPr/>
          <a:lstStyle/>
          <a:p>
            <a:r>
              <a:rPr lang="en-GB" dirty="0" smtClean="0"/>
              <a:t>Comparative advantage </a:t>
            </a:r>
            <a:br>
              <a:rPr lang="en-GB" dirty="0" smtClean="0"/>
            </a:br>
            <a:r>
              <a:rPr lang="en-GB" dirty="0" smtClean="0"/>
              <a:t>– worked example</a:t>
            </a:r>
            <a:endParaRPr lang="en-GB" dirty="0"/>
          </a:p>
        </p:txBody>
      </p:sp>
      <p:pic>
        <p:nvPicPr>
          <p:cNvPr id="5" name="Picture 4"/>
          <p:cNvPicPr>
            <a:picLocks noChangeAspect="1"/>
          </p:cNvPicPr>
          <p:nvPr/>
        </p:nvPicPr>
        <p:blipFill>
          <a:blip r:embed="rId2"/>
          <a:stretch>
            <a:fillRect/>
          </a:stretch>
        </p:blipFill>
        <p:spPr>
          <a:xfrm>
            <a:off x="104773" y="2006334"/>
            <a:ext cx="5111540" cy="1236663"/>
          </a:xfrm>
          <a:prstGeom prst="rect">
            <a:avLst/>
          </a:prstGeom>
        </p:spPr>
      </p:pic>
      <p:pic>
        <p:nvPicPr>
          <p:cNvPr id="6" name="Picture 5"/>
          <p:cNvPicPr>
            <a:picLocks noChangeAspect="1"/>
          </p:cNvPicPr>
          <p:nvPr/>
        </p:nvPicPr>
        <p:blipFill>
          <a:blip r:embed="rId3"/>
          <a:stretch>
            <a:fillRect/>
          </a:stretch>
        </p:blipFill>
        <p:spPr>
          <a:xfrm>
            <a:off x="104773" y="3242997"/>
            <a:ext cx="7861139" cy="1905000"/>
          </a:xfrm>
          <a:prstGeom prst="rect">
            <a:avLst/>
          </a:prstGeom>
        </p:spPr>
      </p:pic>
      <p:pic>
        <p:nvPicPr>
          <p:cNvPr id="7" name="Picture 6"/>
          <p:cNvPicPr>
            <a:picLocks noChangeAspect="1"/>
          </p:cNvPicPr>
          <p:nvPr/>
        </p:nvPicPr>
        <p:blipFill>
          <a:blip r:embed="rId4"/>
          <a:stretch>
            <a:fillRect/>
          </a:stretch>
        </p:blipFill>
        <p:spPr>
          <a:xfrm>
            <a:off x="104773" y="5147998"/>
            <a:ext cx="10842627" cy="1562364"/>
          </a:xfrm>
          <a:prstGeom prst="rect">
            <a:avLst/>
          </a:prstGeom>
        </p:spPr>
      </p:pic>
      <p:pic>
        <p:nvPicPr>
          <p:cNvPr id="8" name="Picture 7"/>
          <p:cNvPicPr>
            <a:picLocks noChangeAspect="1"/>
          </p:cNvPicPr>
          <p:nvPr/>
        </p:nvPicPr>
        <p:blipFill>
          <a:blip r:embed="rId5"/>
          <a:stretch>
            <a:fillRect/>
          </a:stretch>
        </p:blipFill>
        <p:spPr>
          <a:xfrm>
            <a:off x="7965912" y="0"/>
            <a:ext cx="4226088" cy="2667000"/>
          </a:xfrm>
          <a:prstGeom prst="rect">
            <a:avLst/>
          </a:prstGeom>
        </p:spPr>
      </p:pic>
      <p:pic>
        <p:nvPicPr>
          <p:cNvPr id="9" name="Picture 8"/>
          <p:cNvPicPr>
            <a:picLocks noChangeAspect="1"/>
          </p:cNvPicPr>
          <p:nvPr/>
        </p:nvPicPr>
        <p:blipFill>
          <a:blip r:embed="rId6"/>
          <a:stretch>
            <a:fillRect/>
          </a:stretch>
        </p:blipFill>
        <p:spPr>
          <a:xfrm>
            <a:off x="7965912" y="2755899"/>
            <a:ext cx="4008519" cy="2392097"/>
          </a:xfrm>
          <a:prstGeom prst="rect">
            <a:avLst/>
          </a:prstGeom>
        </p:spPr>
      </p:pic>
      <p:pic>
        <p:nvPicPr>
          <p:cNvPr id="10" name="Picture 9"/>
          <p:cNvPicPr>
            <a:picLocks noChangeAspect="1"/>
          </p:cNvPicPr>
          <p:nvPr/>
        </p:nvPicPr>
        <p:blipFill>
          <a:blip r:embed="rId7"/>
          <a:stretch>
            <a:fillRect/>
          </a:stretch>
        </p:blipFill>
        <p:spPr>
          <a:xfrm>
            <a:off x="7965912" y="2539999"/>
            <a:ext cx="4132425" cy="2607997"/>
          </a:xfrm>
          <a:prstGeom prst="rect">
            <a:avLst/>
          </a:prstGeom>
        </p:spPr>
      </p:pic>
      <p:pic>
        <p:nvPicPr>
          <p:cNvPr id="11" name="Picture 10"/>
          <p:cNvPicPr>
            <a:picLocks noChangeAspect="1"/>
          </p:cNvPicPr>
          <p:nvPr/>
        </p:nvPicPr>
        <p:blipFill>
          <a:blip r:embed="rId8"/>
          <a:stretch>
            <a:fillRect/>
          </a:stretch>
        </p:blipFill>
        <p:spPr>
          <a:xfrm>
            <a:off x="7965912" y="72229"/>
            <a:ext cx="4226089" cy="2467768"/>
          </a:xfrm>
          <a:prstGeom prst="rect">
            <a:avLst/>
          </a:prstGeom>
        </p:spPr>
      </p:pic>
    </p:spTree>
    <p:extLst>
      <p:ext uri="{BB962C8B-B14F-4D97-AF65-F5344CB8AC3E}">
        <p14:creationId xmlns:p14="http://schemas.microsoft.com/office/powerpoint/2010/main" val="889312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Comparative advantage – worked </a:t>
            </a:r>
            <a:r>
              <a:rPr lang="en-GB" dirty="0" smtClean="0"/>
              <a:t>example (</a:t>
            </a:r>
            <a:r>
              <a:rPr lang="en-GB" dirty="0" err="1" smtClean="0"/>
              <a:t>cont</a:t>
            </a:r>
            <a:r>
              <a:rPr lang="en-GB" dirty="0" smtClean="0"/>
              <a:t>)</a:t>
            </a:r>
            <a:endParaRPr lang="en-GB" dirty="0"/>
          </a:p>
        </p:txBody>
      </p:sp>
      <p:pic>
        <p:nvPicPr>
          <p:cNvPr id="4" name="Picture 3"/>
          <p:cNvPicPr>
            <a:picLocks noChangeAspect="1"/>
          </p:cNvPicPr>
          <p:nvPr/>
        </p:nvPicPr>
        <p:blipFill>
          <a:blip r:embed="rId2"/>
          <a:stretch>
            <a:fillRect/>
          </a:stretch>
        </p:blipFill>
        <p:spPr>
          <a:xfrm>
            <a:off x="93662" y="2117724"/>
            <a:ext cx="5672138" cy="1539875"/>
          </a:xfrm>
          <a:prstGeom prst="rect">
            <a:avLst/>
          </a:prstGeom>
        </p:spPr>
      </p:pic>
      <p:pic>
        <p:nvPicPr>
          <p:cNvPr id="5" name="Picture 4"/>
          <p:cNvPicPr>
            <a:picLocks noChangeAspect="1"/>
          </p:cNvPicPr>
          <p:nvPr/>
        </p:nvPicPr>
        <p:blipFill>
          <a:blip r:embed="rId3"/>
          <a:stretch>
            <a:fillRect/>
          </a:stretch>
        </p:blipFill>
        <p:spPr>
          <a:xfrm>
            <a:off x="93662" y="3657599"/>
            <a:ext cx="11107738" cy="1536702"/>
          </a:xfrm>
          <a:prstGeom prst="rect">
            <a:avLst/>
          </a:prstGeom>
        </p:spPr>
      </p:pic>
      <p:pic>
        <p:nvPicPr>
          <p:cNvPr id="6" name="Picture 5"/>
          <p:cNvPicPr>
            <a:picLocks noChangeAspect="1"/>
          </p:cNvPicPr>
          <p:nvPr/>
        </p:nvPicPr>
        <p:blipFill>
          <a:blip r:embed="rId4"/>
          <a:stretch>
            <a:fillRect/>
          </a:stretch>
        </p:blipFill>
        <p:spPr>
          <a:xfrm>
            <a:off x="93662" y="5330824"/>
            <a:ext cx="11869738" cy="1403351"/>
          </a:xfrm>
          <a:prstGeom prst="rect">
            <a:avLst/>
          </a:prstGeom>
        </p:spPr>
      </p:pic>
    </p:spTree>
    <p:extLst>
      <p:ext uri="{BB962C8B-B14F-4D97-AF65-F5344CB8AC3E}">
        <p14:creationId xmlns:p14="http://schemas.microsoft.com/office/powerpoint/2010/main" val="693550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Comparative advantage – worked example (</a:t>
            </a:r>
            <a:r>
              <a:rPr lang="en-GB" dirty="0" err="1"/>
              <a:t>cont</a:t>
            </a:r>
            <a:r>
              <a:rPr lang="en-GB" dirty="0"/>
              <a:t>)</a:t>
            </a:r>
          </a:p>
        </p:txBody>
      </p:sp>
      <p:pic>
        <p:nvPicPr>
          <p:cNvPr id="4" name="Picture 3"/>
          <p:cNvPicPr>
            <a:picLocks noChangeAspect="1"/>
          </p:cNvPicPr>
          <p:nvPr/>
        </p:nvPicPr>
        <p:blipFill>
          <a:blip r:embed="rId2"/>
          <a:stretch>
            <a:fillRect/>
          </a:stretch>
        </p:blipFill>
        <p:spPr>
          <a:xfrm>
            <a:off x="152400" y="2151062"/>
            <a:ext cx="11734800" cy="4478338"/>
          </a:xfrm>
          <a:prstGeom prst="rect">
            <a:avLst/>
          </a:prstGeom>
        </p:spPr>
      </p:pic>
    </p:spTree>
    <p:extLst>
      <p:ext uri="{BB962C8B-B14F-4D97-AF65-F5344CB8AC3E}">
        <p14:creationId xmlns:p14="http://schemas.microsoft.com/office/powerpoint/2010/main" val="188327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Comparative advantage – worked example (</a:t>
            </a:r>
            <a:r>
              <a:rPr lang="en-GB" dirty="0" err="1"/>
              <a:t>cont</a:t>
            </a:r>
            <a:r>
              <a:rPr lang="en-GB" dirty="0"/>
              <a:t>)</a:t>
            </a:r>
          </a:p>
        </p:txBody>
      </p:sp>
      <p:sp>
        <p:nvSpPr>
          <p:cNvPr id="4" name="Text Placeholder 3"/>
          <p:cNvSpPr>
            <a:spLocks noGrp="1"/>
          </p:cNvSpPr>
          <p:nvPr>
            <p:ph type="body" idx="1"/>
          </p:nvPr>
        </p:nvSpPr>
        <p:spPr>
          <a:xfrm>
            <a:off x="88899" y="2001308"/>
            <a:ext cx="5916611" cy="576262"/>
          </a:xfrm>
        </p:spPr>
        <p:txBody>
          <a:bodyPr/>
          <a:lstStyle/>
          <a:p>
            <a:r>
              <a:rPr lang="en-GB" dirty="0" smtClean="0"/>
              <a:t>PPBs before trade	</a:t>
            </a:r>
            <a:endParaRPr lang="en-GB" dirty="0"/>
          </a:p>
        </p:txBody>
      </p:sp>
      <p:sp>
        <p:nvSpPr>
          <p:cNvPr id="6" name="Text Placeholder 5"/>
          <p:cNvSpPr>
            <a:spLocks noGrp="1"/>
          </p:cNvSpPr>
          <p:nvPr>
            <p:ph type="body" sz="quarter" idx="3"/>
          </p:nvPr>
        </p:nvSpPr>
        <p:spPr>
          <a:xfrm>
            <a:off x="6196009" y="2099469"/>
            <a:ext cx="5894388" cy="576262"/>
          </a:xfrm>
        </p:spPr>
        <p:txBody>
          <a:bodyPr/>
          <a:lstStyle/>
          <a:p>
            <a:r>
              <a:rPr lang="en-GB" dirty="0" smtClean="0"/>
              <a:t>Trading possibility boundary</a:t>
            </a:r>
            <a:endParaRPr lang="en-GB" dirty="0"/>
          </a:p>
        </p:txBody>
      </p:sp>
      <p:pic>
        <p:nvPicPr>
          <p:cNvPr id="8" name="Picture 7"/>
          <p:cNvPicPr>
            <a:picLocks noChangeAspect="1"/>
          </p:cNvPicPr>
          <p:nvPr/>
        </p:nvPicPr>
        <p:blipFill>
          <a:blip r:embed="rId2"/>
          <a:stretch>
            <a:fillRect/>
          </a:stretch>
        </p:blipFill>
        <p:spPr>
          <a:xfrm>
            <a:off x="190499" y="2531930"/>
            <a:ext cx="5715001" cy="1925770"/>
          </a:xfrm>
          <a:prstGeom prst="rect">
            <a:avLst/>
          </a:prstGeom>
        </p:spPr>
      </p:pic>
      <p:pic>
        <p:nvPicPr>
          <p:cNvPr id="9" name="Picture 8"/>
          <p:cNvPicPr>
            <a:picLocks noChangeAspect="1"/>
          </p:cNvPicPr>
          <p:nvPr/>
        </p:nvPicPr>
        <p:blipFill>
          <a:blip r:embed="rId3"/>
          <a:stretch>
            <a:fillRect/>
          </a:stretch>
        </p:blipFill>
        <p:spPr>
          <a:xfrm>
            <a:off x="0" y="4457700"/>
            <a:ext cx="5308602" cy="2400300"/>
          </a:xfrm>
          <a:prstGeom prst="rect">
            <a:avLst/>
          </a:prstGeom>
        </p:spPr>
      </p:pic>
      <p:pic>
        <p:nvPicPr>
          <p:cNvPr id="10" name="Picture 9"/>
          <p:cNvPicPr>
            <a:picLocks noChangeAspect="1"/>
          </p:cNvPicPr>
          <p:nvPr/>
        </p:nvPicPr>
        <p:blipFill>
          <a:blip r:embed="rId4"/>
          <a:stretch>
            <a:fillRect/>
          </a:stretch>
        </p:blipFill>
        <p:spPr>
          <a:xfrm>
            <a:off x="6005510" y="2675731"/>
            <a:ext cx="6084886" cy="1781969"/>
          </a:xfrm>
          <a:prstGeom prst="rect">
            <a:avLst/>
          </a:prstGeom>
        </p:spPr>
      </p:pic>
      <p:pic>
        <p:nvPicPr>
          <p:cNvPr id="11" name="Picture 10"/>
          <p:cNvPicPr>
            <a:picLocks noChangeAspect="1"/>
          </p:cNvPicPr>
          <p:nvPr/>
        </p:nvPicPr>
        <p:blipFill>
          <a:blip r:embed="rId5"/>
          <a:stretch>
            <a:fillRect/>
          </a:stretch>
        </p:blipFill>
        <p:spPr>
          <a:xfrm>
            <a:off x="6196009" y="4555860"/>
            <a:ext cx="5894387" cy="2302139"/>
          </a:xfrm>
          <a:prstGeom prst="rect">
            <a:avLst/>
          </a:prstGeom>
        </p:spPr>
      </p:pic>
    </p:spTree>
    <p:extLst>
      <p:ext uri="{BB962C8B-B14F-4D97-AF65-F5344CB8AC3E}">
        <p14:creationId xmlns:p14="http://schemas.microsoft.com/office/powerpoint/2010/main" val="2539991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Sources of comparative advantage</a:t>
            </a:r>
            <a:endParaRPr lang="en-GB" dirty="0"/>
          </a:p>
        </p:txBody>
      </p:sp>
      <p:sp>
        <p:nvSpPr>
          <p:cNvPr id="8" name="Content Placeholder 7"/>
          <p:cNvSpPr>
            <a:spLocks noGrp="1"/>
          </p:cNvSpPr>
          <p:nvPr>
            <p:ph idx="1"/>
          </p:nvPr>
        </p:nvSpPr>
        <p:spPr>
          <a:xfrm>
            <a:off x="292100" y="2476500"/>
            <a:ext cx="11239500" cy="3416300"/>
          </a:xfrm>
        </p:spPr>
        <p:txBody>
          <a:bodyPr/>
          <a:lstStyle/>
          <a:p>
            <a:r>
              <a:rPr lang="en-GB" b="1" i="1" dirty="0" smtClean="0"/>
              <a:t>Comparative advantages can be gained and lost over-time. Factors that will influence comparative advantage include:</a:t>
            </a:r>
          </a:p>
          <a:p>
            <a:pPr lvl="1"/>
            <a:r>
              <a:rPr lang="en-GB" dirty="0" smtClean="0"/>
              <a:t>Quantity and quality of factors of production available </a:t>
            </a:r>
          </a:p>
          <a:p>
            <a:pPr lvl="1"/>
            <a:r>
              <a:rPr lang="en-GB" dirty="0" smtClean="0"/>
              <a:t>Funds available for investment</a:t>
            </a:r>
          </a:p>
          <a:p>
            <a:pPr lvl="1"/>
            <a:r>
              <a:rPr lang="en-GB" dirty="0" smtClean="0"/>
              <a:t>Quality and quantity of infrastructure available</a:t>
            </a:r>
          </a:p>
          <a:p>
            <a:pPr lvl="1"/>
            <a:r>
              <a:rPr lang="en-GB" dirty="0" smtClean="0"/>
              <a:t>Exchange rate</a:t>
            </a:r>
          </a:p>
          <a:p>
            <a:pPr lvl="1"/>
            <a:r>
              <a:rPr lang="en-GB" dirty="0" smtClean="0"/>
              <a:t>Levels of protectionism</a:t>
            </a:r>
            <a:endParaRPr lang="en-GB"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21700" y="3314700"/>
            <a:ext cx="3178175" cy="3178175"/>
          </a:xfrm>
          <a:prstGeom prst="rect">
            <a:avLst/>
          </a:prstGeom>
        </p:spPr>
      </p:pic>
    </p:spTree>
    <p:extLst>
      <p:ext uri="{BB962C8B-B14F-4D97-AF65-F5344CB8AC3E}">
        <p14:creationId xmlns:p14="http://schemas.microsoft.com/office/powerpoint/2010/main" val="556696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Absolute advantage</a:t>
            </a:r>
            <a:endParaRPr lang="en-GB" dirty="0"/>
          </a:p>
        </p:txBody>
      </p:sp>
      <p:sp>
        <p:nvSpPr>
          <p:cNvPr id="3" name="Content Placeholder 2"/>
          <p:cNvSpPr>
            <a:spLocks noGrp="1"/>
          </p:cNvSpPr>
          <p:nvPr>
            <p:ph idx="1"/>
          </p:nvPr>
        </p:nvSpPr>
        <p:spPr>
          <a:xfrm>
            <a:off x="368299" y="2603500"/>
            <a:ext cx="9548067" cy="3416300"/>
          </a:xfrm>
        </p:spPr>
        <p:txBody>
          <a:bodyPr/>
          <a:lstStyle/>
          <a:p>
            <a:r>
              <a:rPr lang="en-GB" b="1" i="1" dirty="0" smtClean="0"/>
              <a:t>Absolute advantage </a:t>
            </a:r>
            <a:r>
              <a:rPr lang="en-GB" dirty="0" smtClean="0"/>
              <a:t>exists where one country can produce a product cheaper than another i.e. they need to use less resources to produce a product than another country</a:t>
            </a:r>
          </a:p>
          <a:p>
            <a:r>
              <a:rPr lang="en-GB" dirty="0" smtClean="0"/>
              <a:t>Having absolute advantage doesn’t necessarily mean a country should produce that product – they would need a </a:t>
            </a:r>
            <a:r>
              <a:rPr lang="en-GB" b="1" i="1" dirty="0" smtClean="0"/>
              <a:t>comparative advantage </a:t>
            </a:r>
            <a:endParaRPr lang="en-GB" b="1" i="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3500" y="4057651"/>
            <a:ext cx="4508500" cy="2800350"/>
          </a:xfrm>
          <a:prstGeom prst="rect">
            <a:avLst/>
          </a:prstGeom>
        </p:spPr>
      </p:pic>
    </p:spTree>
    <p:extLst>
      <p:ext uri="{BB962C8B-B14F-4D97-AF65-F5344CB8AC3E}">
        <p14:creationId xmlns:p14="http://schemas.microsoft.com/office/powerpoint/2010/main" val="1906260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Benefits of free trade</a:t>
            </a:r>
            <a:endParaRPr lang="en-GB" dirty="0"/>
          </a:p>
        </p:txBody>
      </p:sp>
      <p:sp>
        <p:nvSpPr>
          <p:cNvPr id="3" name="Content Placeholder 2"/>
          <p:cNvSpPr>
            <a:spLocks noGrp="1"/>
          </p:cNvSpPr>
          <p:nvPr>
            <p:ph idx="1"/>
          </p:nvPr>
        </p:nvSpPr>
        <p:spPr>
          <a:xfrm>
            <a:off x="209550" y="2362200"/>
            <a:ext cx="6705600" cy="4008966"/>
          </a:xfrm>
        </p:spPr>
        <p:txBody>
          <a:bodyPr>
            <a:normAutofit lnSpcReduction="10000"/>
          </a:bodyPr>
          <a:lstStyle/>
          <a:p>
            <a:r>
              <a:rPr lang="en-GB" dirty="0" smtClean="0"/>
              <a:t>Benefits created by </a:t>
            </a:r>
            <a:r>
              <a:rPr lang="en-GB" b="1" i="1" dirty="0" smtClean="0"/>
              <a:t>comparative advantage </a:t>
            </a:r>
            <a:r>
              <a:rPr lang="en-GB" dirty="0" smtClean="0"/>
              <a:t>– specialisation leads to increased global production = improved economic welfare</a:t>
            </a:r>
          </a:p>
          <a:p>
            <a:r>
              <a:rPr lang="en-GB" b="1" i="1" dirty="0" smtClean="0"/>
              <a:t>Trade creation </a:t>
            </a:r>
            <a:r>
              <a:rPr lang="en-GB" dirty="0" smtClean="0"/>
              <a:t>– this exists when consumption shifts from expensive domestic products to cheaper foreign products</a:t>
            </a:r>
          </a:p>
          <a:p>
            <a:r>
              <a:rPr lang="en-GB" dirty="0" smtClean="0"/>
              <a:t>Increased exports</a:t>
            </a:r>
          </a:p>
          <a:p>
            <a:r>
              <a:rPr lang="en-GB" dirty="0" smtClean="0"/>
              <a:t>Economies of scale</a:t>
            </a:r>
          </a:p>
          <a:p>
            <a:r>
              <a:rPr lang="en-GB" dirty="0" smtClean="0"/>
              <a:t>Increased competition</a:t>
            </a:r>
          </a:p>
          <a:p>
            <a:r>
              <a:rPr lang="en-GB" dirty="0" smtClean="0"/>
              <a:t>Gets resources to where they would be of most use</a:t>
            </a:r>
          </a:p>
          <a:p>
            <a:r>
              <a:rPr lang="en-GB" dirty="0" smtClean="0"/>
              <a:t>Tariffs take away competition, which can lead to inefficiency </a:t>
            </a:r>
          </a:p>
          <a:p>
            <a:endParaRPr lang="en-GB" dirty="0"/>
          </a:p>
        </p:txBody>
      </p:sp>
      <p:pic>
        <p:nvPicPr>
          <p:cNvPr id="4" name="Picture 3"/>
          <p:cNvPicPr>
            <a:picLocks noChangeAspect="1"/>
          </p:cNvPicPr>
          <p:nvPr/>
        </p:nvPicPr>
        <p:blipFill>
          <a:blip r:embed="rId2"/>
          <a:stretch>
            <a:fillRect/>
          </a:stretch>
        </p:blipFill>
        <p:spPr>
          <a:xfrm>
            <a:off x="7162800" y="787401"/>
            <a:ext cx="4940300" cy="6070600"/>
          </a:xfrm>
          <a:prstGeom prst="rect">
            <a:avLst/>
          </a:prstGeom>
        </p:spPr>
      </p:pic>
      <p:cxnSp>
        <p:nvCxnSpPr>
          <p:cNvPr id="6" name="Straight Arrow Connector 5"/>
          <p:cNvCxnSpPr/>
          <p:nvPr/>
        </p:nvCxnSpPr>
        <p:spPr>
          <a:xfrm>
            <a:off x="6410325" y="3670300"/>
            <a:ext cx="1257300" cy="2540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259088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Arguments against free trade</a:t>
            </a:r>
            <a:endParaRPr lang="en-GB" dirty="0"/>
          </a:p>
        </p:txBody>
      </p:sp>
      <p:sp>
        <p:nvSpPr>
          <p:cNvPr id="3" name="Content Placeholder 2"/>
          <p:cNvSpPr>
            <a:spLocks noGrp="1"/>
          </p:cNvSpPr>
          <p:nvPr>
            <p:ph idx="1"/>
          </p:nvPr>
        </p:nvSpPr>
        <p:spPr>
          <a:xfrm>
            <a:off x="291354" y="2311400"/>
            <a:ext cx="11519646" cy="4419600"/>
          </a:xfrm>
        </p:spPr>
        <p:txBody>
          <a:bodyPr>
            <a:normAutofit fontScale="92500" lnSpcReduction="10000"/>
          </a:bodyPr>
          <a:lstStyle/>
          <a:p>
            <a:r>
              <a:rPr lang="en-GB" b="1" i="1" dirty="0" smtClean="0"/>
              <a:t>Infant industry argument  </a:t>
            </a:r>
            <a:r>
              <a:rPr lang="en-GB" dirty="0" smtClean="0"/>
              <a:t>- protectionism can allow firms to grow and eventually develop comparative advantages</a:t>
            </a:r>
          </a:p>
          <a:p>
            <a:r>
              <a:rPr lang="en-GB" b="1" i="1" dirty="0" smtClean="0"/>
              <a:t>Senile industry argument </a:t>
            </a:r>
            <a:r>
              <a:rPr lang="en-GB" dirty="0" smtClean="0"/>
              <a:t>– protectionism gives old, inefficient firms the incentive to invest to become efficient BUT tariffs can also incentivise inefficiency</a:t>
            </a:r>
          </a:p>
          <a:p>
            <a:r>
              <a:rPr lang="en-GB" b="1" i="1" dirty="0" smtClean="0"/>
              <a:t>To diversify the economy </a:t>
            </a:r>
            <a:r>
              <a:rPr lang="en-GB" dirty="0" smtClean="0"/>
              <a:t>– free trade leads to an economy producing only a narrow range of products. This can be dangerous  e.g. relying on financial services during a global credit crunch. Protecting and developing new industries can spread risk across an economy</a:t>
            </a:r>
          </a:p>
          <a:p>
            <a:r>
              <a:rPr lang="en-GB" b="1" i="1" dirty="0" smtClean="0"/>
              <a:t>Raise revenue for the government </a:t>
            </a:r>
            <a:r>
              <a:rPr lang="en-GB" dirty="0" smtClean="0"/>
              <a:t>– import taxes can raise funds for the government</a:t>
            </a:r>
          </a:p>
          <a:p>
            <a:r>
              <a:rPr lang="en-GB" b="1" i="1" dirty="0" smtClean="0"/>
              <a:t>Improve current account </a:t>
            </a:r>
            <a:r>
              <a:rPr lang="en-GB" dirty="0" smtClean="0"/>
              <a:t>– protectionism can reduce imports BUT this runs the risk of retaliation</a:t>
            </a:r>
          </a:p>
          <a:p>
            <a:r>
              <a:rPr lang="en-GB" b="1" i="1" dirty="0" smtClean="0"/>
              <a:t>Cultural identity </a:t>
            </a:r>
            <a:r>
              <a:rPr lang="en-GB" dirty="0" smtClean="0"/>
              <a:t>– protecting national identities from globalisation </a:t>
            </a:r>
          </a:p>
          <a:p>
            <a:r>
              <a:rPr lang="en-GB" b="1" i="1" dirty="0" smtClean="0"/>
              <a:t>Protection from dumping </a:t>
            </a:r>
            <a:r>
              <a:rPr lang="en-GB" dirty="0" smtClean="0"/>
              <a:t>i.e. preventing other economies dumping spare products into your markets at a low price</a:t>
            </a:r>
          </a:p>
          <a:p>
            <a:r>
              <a:rPr lang="en-GB" b="1" i="1" dirty="0" smtClean="0"/>
              <a:t>Environmental problems </a:t>
            </a:r>
            <a:r>
              <a:rPr lang="en-GB" dirty="0" smtClean="0"/>
              <a:t>– created by firms relocating production to low-cost economies where environmental laws are more relaxed</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59800" y="116418"/>
            <a:ext cx="3495675" cy="2080682"/>
          </a:xfrm>
          <a:prstGeom prst="rect">
            <a:avLst/>
          </a:prstGeom>
        </p:spPr>
      </p:pic>
    </p:spTree>
    <p:extLst>
      <p:ext uri="{BB962C8B-B14F-4D97-AF65-F5344CB8AC3E}">
        <p14:creationId xmlns:p14="http://schemas.microsoft.com/office/powerpoint/2010/main" val="3889619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pattern of trade</a:t>
            </a:r>
            <a:endParaRPr lang="en-GB" dirty="0"/>
          </a:p>
        </p:txBody>
      </p:sp>
      <p:sp>
        <p:nvSpPr>
          <p:cNvPr id="3" name="Content Placeholder 2"/>
          <p:cNvSpPr>
            <a:spLocks noGrp="1"/>
          </p:cNvSpPr>
          <p:nvPr>
            <p:ph idx="1"/>
          </p:nvPr>
        </p:nvSpPr>
        <p:spPr>
          <a:xfrm>
            <a:off x="88900" y="2324100"/>
            <a:ext cx="11950700" cy="4445000"/>
          </a:xfrm>
        </p:spPr>
        <p:txBody>
          <a:bodyPr>
            <a:normAutofit/>
          </a:bodyPr>
          <a:lstStyle/>
          <a:p>
            <a:r>
              <a:rPr lang="en-GB" sz="1900" b="1" i="1" dirty="0" smtClean="0"/>
              <a:t>The pattern of international trade has changed significantly over the last 3o years. The main changes include:</a:t>
            </a:r>
          </a:p>
          <a:p>
            <a:pPr lvl="1"/>
            <a:r>
              <a:rPr lang="en-GB" sz="1900" b="1" i="1" dirty="0" smtClean="0"/>
              <a:t>Emergence of regional trade blocs</a:t>
            </a:r>
            <a:r>
              <a:rPr lang="en-GB" sz="1900" dirty="0" smtClean="0"/>
              <a:t>. This leads to increased trade between members BUT this has created </a:t>
            </a:r>
            <a:r>
              <a:rPr lang="en-GB" sz="1900" b="1" i="1" dirty="0" smtClean="0"/>
              <a:t>trade diversion </a:t>
            </a:r>
            <a:r>
              <a:rPr lang="en-GB" sz="1900" dirty="0" smtClean="0"/>
              <a:t>where members shift trade away from non-members to members</a:t>
            </a:r>
          </a:p>
          <a:p>
            <a:pPr lvl="1"/>
            <a:r>
              <a:rPr lang="en-GB" sz="1900" dirty="0" smtClean="0"/>
              <a:t>Advanced, developed economies such as the UK have experienced deindustrialisation, but have developed advantages in service sector and quaternary industries</a:t>
            </a:r>
          </a:p>
          <a:p>
            <a:pPr lvl="1"/>
            <a:r>
              <a:rPr lang="en-GB" sz="1900" dirty="0" smtClean="0"/>
              <a:t>The collapse of communism has led to increased trade with East Europe and Russia</a:t>
            </a:r>
          </a:p>
          <a:p>
            <a:pPr lvl="1"/>
            <a:r>
              <a:rPr lang="en-GB" sz="1900" dirty="0" smtClean="0"/>
              <a:t>The rise of emerging economies such as India and China</a:t>
            </a:r>
          </a:p>
          <a:p>
            <a:pPr lvl="1"/>
            <a:endParaRPr lang="en-GB" sz="1900" dirty="0"/>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89900" y="4864100"/>
            <a:ext cx="3949700" cy="1905000"/>
          </a:xfrm>
          <a:prstGeom prst="rect">
            <a:avLst/>
          </a:prstGeom>
        </p:spPr>
      </p:pic>
    </p:spTree>
    <p:extLst>
      <p:ext uri="{BB962C8B-B14F-4D97-AF65-F5344CB8AC3E}">
        <p14:creationId xmlns:p14="http://schemas.microsoft.com/office/powerpoint/2010/main" val="3180833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World Trade Organisation (WTO)</a:t>
            </a:r>
            <a:endParaRPr lang="en-GB" dirty="0"/>
          </a:p>
        </p:txBody>
      </p:sp>
      <p:sp>
        <p:nvSpPr>
          <p:cNvPr id="3" name="Content Placeholder 2"/>
          <p:cNvSpPr>
            <a:spLocks noGrp="1"/>
          </p:cNvSpPr>
          <p:nvPr>
            <p:ph idx="1"/>
          </p:nvPr>
        </p:nvSpPr>
        <p:spPr>
          <a:xfrm>
            <a:off x="279400" y="2641600"/>
            <a:ext cx="11391900" cy="3416300"/>
          </a:xfrm>
        </p:spPr>
        <p:txBody>
          <a:bodyPr/>
          <a:lstStyle/>
          <a:p>
            <a:r>
              <a:rPr lang="en-GB" sz="1900" b="1" i="1" dirty="0"/>
              <a:t>WTO </a:t>
            </a:r>
            <a:r>
              <a:rPr lang="en-GB" sz="1900" dirty="0" smtClean="0"/>
              <a:t>focusses </a:t>
            </a:r>
            <a:r>
              <a:rPr lang="en-GB" sz="1900" dirty="0"/>
              <a:t>on promoting free trade across the global economy. It does this by:</a:t>
            </a:r>
          </a:p>
          <a:p>
            <a:pPr lvl="1"/>
            <a:r>
              <a:rPr lang="en-GB" sz="1900" dirty="0"/>
              <a:t>Trying to resolve conflicts between different economies</a:t>
            </a:r>
          </a:p>
          <a:p>
            <a:pPr lvl="1"/>
            <a:r>
              <a:rPr lang="en-GB" sz="1900" dirty="0"/>
              <a:t>Lowering trade restrictions between economies</a:t>
            </a:r>
          </a:p>
          <a:p>
            <a:pPr lvl="1"/>
            <a:r>
              <a:rPr lang="en-GB" sz="1900" dirty="0"/>
              <a:t>Protect international copyright laws</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6100" y="3730625"/>
            <a:ext cx="5143500" cy="3038475"/>
          </a:xfrm>
          <a:prstGeom prst="rect">
            <a:avLst/>
          </a:prstGeom>
        </p:spPr>
      </p:pic>
    </p:spTree>
    <p:extLst>
      <p:ext uri="{BB962C8B-B14F-4D97-AF65-F5344CB8AC3E}">
        <p14:creationId xmlns:p14="http://schemas.microsoft.com/office/powerpoint/2010/main" val="2531525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Characteristics of globalisation </a:t>
            </a:r>
            <a:endParaRPr lang="en-GB" dirty="0"/>
          </a:p>
        </p:txBody>
      </p:sp>
      <p:sp>
        <p:nvSpPr>
          <p:cNvPr id="3" name="Content Placeholder 2"/>
          <p:cNvSpPr>
            <a:spLocks noGrp="1"/>
          </p:cNvSpPr>
          <p:nvPr>
            <p:ph idx="1"/>
          </p:nvPr>
        </p:nvSpPr>
        <p:spPr>
          <a:xfrm>
            <a:off x="380254" y="2413000"/>
            <a:ext cx="11367246" cy="3987800"/>
          </a:xfrm>
        </p:spPr>
        <p:txBody>
          <a:bodyPr/>
          <a:lstStyle/>
          <a:p>
            <a:r>
              <a:rPr lang="en-GB" b="1" i="1" dirty="0" smtClean="0"/>
              <a:t>Globalisation is a process of creating increased economic integration between countries. This will lead to:</a:t>
            </a:r>
          </a:p>
          <a:p>
            <a:pPr lvl="1"/>
            <a:r>
              <a:rPr lang="en-GB" dirty="0" smtClean="0"/>
              <a:t>Increased levels of international trade</a:t>
            </a:r>
          </a:p>
          <a:p>
            <a:pPr lvl="1"/>
            <a:r>
              <a:rPr lang="en-GB" dirty="0" smtClean="0"/>
              <a:t>Increased flows of capital such as foreign direct investment (FDI) by multinational companies (MNCs)</a:t>
            </a:r>
          </a:p>
          <a:p>
            <a:pPr lvl="1"/>
            <a:r>
              <a:rPr lang="en-GB" dirty="0" smtClean="0"/>
              <a:t>Development of global brands</a:t>
            </a:r>
          </a:p>
          <a:p>
            <a:pPr lvl="1"/>
            <a:r>
              <a:rPr lang="en-GB" dirty="0" smtClean="0"/>
              <a:t>Firms increasingly having a global supply chain – increased out-sourcing and off-shoring </a:t>
            </a:r>
          </a:p>
          <a:p>
            <a:pPr lvl="1"/>
            <a:r>
              <a:rPr lang="en-GB" dirty="0" smtClean="0"/>
              <a:t>Increased power of developing nations such as India, Brazil and China</a:t>
            </a:r>
          </a:p>
          <a:p>
            <a:pPr lvl="1"/>
            <a:r>
              <a:rPr lang="en-GB" dirty="0" smtClean="0"/>
              <a:t>Increased interdependency between nations</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8500" y="4650063"/>
            <a:ext cx="3873500" cy="2207937"/>
          </a:xfrm>
          <a:prstGeom prst="rect">
            <a:avLst/>
          </a:prstGeom>
        </p:spPr>
      </p:pic>
    </p:spTree>
    <p:extLst>
      <p:ext uri="{BB962C8B-B14F-4D97-AF65-F5344CB8AC3E}">
        <p14:creationId xmlns:p14="http://schemas.microsoft.com/office/powerpoint/2010/main" val="29186057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Protectionism</a:t>
            </a:r>
            <a:endParaRPr lang="en-GB" dirty="0"/>
          </a:p>
        </p:txBody>
      </p:sp>
      <p:sp>
        <p:nvSpPr>
          <p:cNvPr id="3" name="Content Placeholder 2"/>
          <p:cNvSpPr>
            <a:spLocks noGrp="1"/>
          </p:cNvSpPr>
          <p:nvPr>
            <p:ph idx="1"/>
          </p:nvPr>
        </p:nvSpPr>
        <p:spPr>
          <a:xfrm>
            <a:off x="431800" y="2374900"/>
            <a:ext cx="11391900" cy="3644900"/>
          </a:xfrm>
        </p:spPr>
        <p:txBody>
          <a:bodyPr/>
          <a:lstStyle/>
          <a:p>
            <a:r>
              <a:rPr lang="en-GB" b="1" i="1" dirty="0" smtClean="0"/>
              <a:t>Protectionism is an attempt to impose restrictions on trade in goods and services. Examples of protectionism include:</a:t>
            </a:r>
          </a:p>
          <a:p>
            <a:pPr lvl="1"/>
            <a:r>
              <a:rPr lang="en-GB" dirty="0" smtClean="0"/>
              <a:t>Import tariffs</a:t>
            </a:r>
          </a:p>
          <a:p>
            <a:pPr lvl="1"/>
            <a:r>
              <a:rPr lang="en-GB" dirty="0" smtClean="0"/>
              <a:t>Quotas</a:t>
            </a:r>
          </a:p>
          <a:p>
            <a:pPr lvl="1"/>
            <a:r>
              <a:rPr lang="en-GB" dirty="0" smtClean="0"/>
              <a:t>Voluntary export restraint</a:t>
            </a:r>
          </a:p>
          <a:p>
            <a:pPr lvl="1"/>
            <a:r>
              <a:rPr lang="en-GB" dirty="0" smtClean="0"/>
              <a:t>Intellectual property laws</a:t>
            </a:r>
          </a:p>
          <a:p>
            <a:pPr lvl="1"/>
            <a:r>
              <a:rPr lang="en-GB" dirty="0" smtClean="0"/>
              <a:t>Domestic subsidies</a:t>
            </a:r>
          </a:p>
          <a:p>
            <a:pPr lvl="1"/>
            <a:r>
              <a:rPr lang="en-GB" dirty="0" smtClean="0"/>
              <a:t>State procurement</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9800" y="3526664"/>
            <a:ext cx="4641850" cy="3187404"/>
          </a:xfrm>
          <a:prstGeom prst="rect">
            <a:avLst/>
          </a:prstGeom>
        </p:spPr>
      </p:pic>
    </p:spTree>
    <p:extLst>
      <p:ext uri="{BB962C8B-B14F-4D97-AF65-F5344CB8AC3E}">
        <p14:creationId xmlns:p14="http://schemas.microsoft.com/office/powerpoint/2010/main" val="375139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Causes of globalisation</a:t>
            </a:r>
            <a:endParaRPr lang="en-GB" dirty="0"/>
          </a:p>
        </p:txBody>
      </p:sp>
      <p:sp>
        <p:nvSpPr>
          <p:cNvPr id="3" name="Content Placeholder 2"/>
          <p:cNvSpPr>
            <a:spLocks noGrp="1"/>
          </p:cNvSpPr>
          <p:nvPr>
            <p:ph idx="1"/>
          </p:nvPr>
        </p:nvSpPr>
        <p:spPr>
          <a:xfrm>
            <a:off x="457200" y="2603500"/>
            <a:ext cx="11353800" cy="4064000"/>
          </a:xfrm>
        </p:spPr>
        <p:txBody>
          <a:bodyPr>
            <a:normAutofit/>
          </a:bodyPr>
          <a:lstStyle/>
          <a:p>
            <a:r>
              <a:rPr lang="en-GB" b="1" i="1" dirty="0" smtClean="0"/>
              <a:t>Containerisation </a:t>
            </a:r>
            <a:r>
              <a:rPr lang="en-GB" dirty="0" smtClean="0"/>
              <a:t>– containers and larger ships have reduced shipping costs. This makes international trade more viable</a:t>
            </a:r>
          </a:p>
          <a:p>
            <a:r>
              <a:rPr lang="en-GB" b="1" i="1" dirty="0" smtClean="0"/>
              <a:t>Technological change </a:t>
            </a:r>
            <a:r>
              <a:rPr lang="en-GB" dirty="0" smtClean="0"/>
              <a:t>– increased ability and reduction in cost of communication technology</a:t>
            </a:r>
          </a:p>
          <a:p>
            <a:r>
              <a:rPr lang="en-GB" b="1" i="1" dirty="0" smtClean="0"/>
              <a:t>Economies of scale </a:t>
            </a:r>
            <a:r>
              <a:rPr lang="en-GB" dirty="0" smtClean="0"/>
              <a:t>– larger outputs are now required to operate at lowest average cost. This means firms now increasingly need to operate on a global scale in order to compete and be efficient</a:t>
            </a:r>
          </a:p>
          <a:p>
            <a:r>
              <a:rPr lang="en-GB" dirty="0" smtClean="0"/>
              <a:t>Opening up of </a:t>
            </a:r>
            <a:r>
              <a:rPr lang="en-GB" b="1" i="1" dirty="0" smtClean="0"/>
              <a:t>global financial markets </a:t>
            </a:r>
            <a:r>
              <a:rPr lang="en-GB" dirty="0" smtClean="0"/>
              <a:t>– this leads to more access to global economies</a:t>
            </a:r>
          </a:p>
          <a:p>
            <a:r>
              <a:rPr lang="en-GB" dirty="0" smtClean="0"/>
              <a:t>Reduced </a:t>
            </a:r>
            <a:r>
              <a:rPr lang="en-GB" b="1" i="1" dirty="0" smtClean="0"/>
              <a:t>protectionism</a:t>
            </a:r>
            <a:r>
              <a:rPr lang="en-GB" dirty="0" smtClean="0"/>
              <a:t> across the world</a:t>
            </a:r>
          </a:p>
          <a:p>
            <a:r>
              <a:rPr lang="en-GB" b="1" i="1" dirty="0" smtClean="0"/>
              <a:t>Saturation of domestic markets </a:t>
            </a:r>
            <a:r>
              <a:rPr lang="en-GB" dirty="0" smtClean="0"/>
              <a:t>– means firms increasingly move abroad to exploit new growth opportunities</a:t>
            </a:r>
          </a:p>
          <a:p>
            <a:r>
              <a:rPr lang="en-GB" dirty="0" smtClean="0"/>
              <a:t>Establishment of </a:t>
            </a:r>
            <a:r>
              <a:rPr lang="en-GB" b="1" i="1" dirty="0" smtClean="0"/>
              <a:t>trade blocs </a:t>
            </a:r>
            <a:r>
              <a:rPr lang="en-GB" dirty="0" smtClean="0"/>
              <a:t>such as NAFTA and EU</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7700" y="50799"/>
            <a:ext cx="5099050" cy="2379557"/>
          </a:xfrm>
          <a:prstGeom prst="rect">
            <a:avLst/>
          </a:prstGeom>
        </p:spPr>
      </p:pic>
    </p:spTree>
    <p:extLst>
      <p:ext uri="{BB962C8B-B14F-4D97-AF65-F5344CB8AC3E}">
        <p14:creationId xmlns:p14="http://schemas.microsoft.com/office/powerpoint/2010/main" val="2742598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Benefits of globalisation</a:t>
            </a:r>
            <a:endParaRPr lang="en-GB" dirty="0"/>
          </a:p>
        </p:txBody>
      </p:sp>
      <p:sp>
        <p:nvSpPr>
          <p:cNvPr id="3" name="Content Placeholder 2"/>
          <p:cNvSpPr>
            <a:spLocks noGrp="1"/>
          </p:cNvSpPr>
          <p:nvPr>
            <p:ph idx="1"/>
          </p:nvPr>
        </p:nvSpPr>
        <p:spPr>
          <a:xfrm>
            <a:off x="381000" y="2603500"/>
            <a:ext cx="11430000" cy="3416300"/>
          </a:xfrm>
        </p:spPr>
        <p:txBody>
          <a:bodyPr/>
          <a:lstStyle/>
          <a:p>
            <a:r>
              <a:rPr lang="en-GB" b="1" i="1" dirty="0" smtClean="0"/>
              <a:t>Increased free trade </a:t>
            </a:r>
            <a:r>
              <a:rPr lang="en-GB" dirty="0" smtClean="0"/>
              <a:t>– this promotes specialisation, increased efficiency, lower prices, increased choice, competition and economies of scale</a:t>
            </a:r>
          </a:p>
          <a:p>
            <a:r>
              <a:rPr lang="en-GB" b="1" i="1" dirty="0" smtClean="0"/>
              <a:t>Free movement of labour </a:t>
            </a:r>
            <a:r>
              <a:rPr lang="en-GB" dirty="0" smtClean="0"/>
              <a:t>– allows countries to fill skill-gaps and allows low-paid workers from developing countries to improve their living standards by moving to richer economies</a:t>
            </a:r>
          </a:p>
          <a:p>
            <a:r>
              <a:rPr lang="en-GB" b="1" i="1" dirty="0" smtClean="0"/>
              <a:t>Increased economies of scale </a:t>
            </a:r>
            <a:r>
              <a:rPr lang="en-GB" dirty="0" smtClean="0"/>
              <a:t>– increased specialisation and producing at a larger output level allows firms to reduce average production costs = lower prices</a:t>
            </a:r>
          </a:p>
          <a:p>
            <a:r>
              <a:rPr lang="en-GB" b="1" i="1" dirty="0" smtClean="0"/>
              <a:t>Greater competition </a:t>
            </a:r>
            <a:r>
              <a:rPr lang="en-GB" dirty="0" smtClean="0"/>
              <a:t>– domestic firms now face increased competition from foreign firms. Leads to improved choice, lower prices and improved quality</a:t>
            </a:r>
          </a:p>
          <a:p>
            <a:r>
              <a:rPr lang="en-GB" b="1" i="1" dirty="0" smtClean="0"/>
              <a:t>Increased investment </a:t>
            </a:r>
            <a:r>
              <a:rPr lang="en-GB" dirty="0" smtClean="0"/>
              <a:t>– increased access to FDI and MNCS. This leads to the spread of technology and improved capital for receiving nations</a:t>
            </a:r>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2100" y="61382"/>
            <a:ext cx="4229100" cy="2374900"/>
          </a:xfrm>
          <a:prstGeom prst="rect">
            <a:avLst/>
          </a:prstGeom>
        </p:spPr>
      </p:pic>
    </p:spTree>
    <p:extLst>
      <p:ext uri="{BB962C8B-B14F-4D97-AF65-F5344CB8AC3E}">
        <p14:creationId xmlns:p14="http://schemas.microsoft.com/office/powerpoint/2010/main" val="1032450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Costs of globalisation </a:t>
            </a:r>
            <a:endParaRPr lang="en-GB" dirty="0"/>
          </a:p>
        </p:txBody>
      </p:sp>
      <p:sp>
        <p:nvSpPr>
          <p:cNvPr id="3" name="Content Placeholder 2"/>
          <p:cNvSpPr>
            <a:spLocks noGrp="1"/>
          </p:cNvSpPr>
          <p:nvPr>
            <p:ph idx="1"/>
          </p:nvPr>
        </p:nvSpPr>
        <p:spPr>
          <a:xfrm>
            <a:off x="444500" y="2603500"/>
            <a:ext cx="11315700" cy="3416300"/>
          </a:xfrm>
        </p:spPr>
        <p:txBody>
          <a:bodyPr>
            <a:normAutofit lnSpcReduction="10000"/>
          </a:bodyPr>
          <a:lstStyle/>
          <a:p>
            <a:r>
              <a:rPr lang="en-GB" dirty="0" smtClean="0"/>
              <a:t>Free trade </a:t>
            </a:r>
            <a:r>
              <a:rPr lang="en-GB" b="1" i="1" dirty="0" smtClean="0"/>
              <a:t>can prevent infant industries </a:t>
            </a:r>
            <a:r>
              <a:rPr lang="en-GB" dirty="0" smtClean="0"/>
              <a:t>from establishing themselves within a market. We also have ‘</a:t>
            </a:r>
            <a:r>
              <a:rPr lang="en-GB" b="1" i="1" dirty="0" smtClean="0"/>
              <a:t>the paradox of free trade</a:t>
            </a:r>
            <a:r>
              <a:rPr lang="en-GB" dirty="0" smtClean="0"/>
              <a:t>’. Here free trade tends to benefit developed nations more than developing. The developed world often place tariffs on imports from developing nations</a:t>
            </a:r>
          </a:p>
          <a:p>
            <a:r>
              <a:rPr lang="en-GB" b="1" i="1" dirty="0" smtClean="0"/>
              <a:t>Environmental costs </a:t>
            </a:r>
            <a:r>
              <a:rPr lang="en-GB" dirty="0" smtClean="0"/>
              <a:t>– increased use of fossil fuels to transport goods and services across the world. Also, MNCs are known to relocate production to where environmental restrictions are more generous. Leads to increased creation of greenhouse gases</a:t>
            </a:r>
          </a:p>
          <a:p>
            <a:r>
              <a:rPr lang="en-GB" b="1" i="1" dirty="0" smtClean="0"/>
              <a:t>Labour drain </a:t>
            </a:r>
            <a:r>
              <a:rPr lang="en-GB" dirty="0" smtClean="0"/>
              <a:t>– loss of skilled workers (mainly from developing to developed nations)</a:t>
            </a:r>
          </a:p>
          <a:p>
            <a:r>
              <a:rPr lang="en-GB" dirty="0" smtClean="0"/>
              <a:t>Increased </a:t>
            </a:r>
            <a:r>
              <a:rPr lang="en-GB" b="1" i="1" dirty="0" smtClean="0"/>
              <a:t>homogenisation</a:t>
            </a:r>
          </a:p>
          <a:p>
            <a:r>
              <a:rPr lang="en-GB" dirty="0" smtClean="0"/>
              <a:t>To encourage FDI, </a:t>
            </a:r>
            <a:r>
              <a:rPr lang="en-GB" b="1" i="1" dirty="0" smtClean="0"/>
              <a:t>Corporate Tax rates needs to be low</a:t>
            </a:r>
            <a:r>
              <a:rPr lang="en-GB" dirty="0" smtClean="0"/>
              <a:t>. This leads to governments having to place increased taxes on VAT and income tax. MNCs are also known to locate to low tax economies and then channel profits made elsewhere back to these countries</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7000" y="133350"/>
            <a:ext cx="4171950" cy="2171700"/>
          </a:xfrm>
          <a:prstGeom prst="rect">
            <a:avLst/>
          </a:prstGeom>
        </p:spPr>
      </p:pic>
    </p:spTree>
    <p:extLst>
      <p:ext uri="{BB962C8B-B14F-4D97-AF65-F5344CB8AC3E}">
        <p14:creationId xmlns:p14="http://schemas.microsoft.com/office/powerpoint/2010/main" val="717293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 developing nations benefit from globalisation?</a:t>
            </a:r>
            <a:endParaRPr lang="en-GB" dirty="0"/>
          </a:p>
        </p:txBody>
      </p:sp>
      <p:sp>
        <p:nvSpPr>
          <p:cNvPr id="7" name="Content Placeholder 6"/>
          <p:cNvSpPr>
            <a:spLocks noGrp="1"/>
          </p:cNvSpPr>
          <p:nvPr>
            <p:ph sz="quarter" idx="4"/>
          </p:nvPr>
        </p:nvSpPr>
        <p:spPr>
          <a:xfrm>
            <a:off x="393700" y="2501900"/>
            <a:ext cx="11633200" cy="4038600"/>
          </a:xfrm>
        </p:spPr>
        <p:txBody>
          <a:bodyPr>
            <a:normAutofit/>
          </a:bodyPr>
          <a:lstStyle/>
          <a:p>
            <a:r>
              <a:rPr lang="en-GB" b="1" i="1" dirty="0" smtClean="0"/>
              <a:t>Export-led growth</a:t>
            </a:r>
          </a:p>
          <a:p>
            <a:r>
              <a:rPr lang="en-GB" b="1" i="1" dirty="0" smtClean="0"/>
              <a:t>FDI/MNCs</a:t>
            </a:r>
            <a:r>
              <a:rPr lang="en-GB" dirty="0" smtClean="0"/>
              <a:t> = develops domestic markets, creates jobs and also allows increased access to technology</a:t>
            </a:r>
          </a:p>
          <a:p>
            <a:pPr algn="ctr"/>
            <a:r>
              <a:rPr lang="en-GB" sz="3200" b="1" i="1" u="sng" dirty="0" smtClean="0"/>
              <a:t>BUT</a:t>
            </a:r>
          </a:p>
          <a:p>
            <a:r>
              <a:rPr lang="en-GB" dirty="0" smtClean="0"/>
              <a:t>Might </a:t>
            </a:r>
            <a:r>
              <a:rPr lang="en-GB" b="1" i="1" dirty="0" smtClean="0"/>
              <a:t>struggle to compete </a:t>
            </a:r>
            <a:r>
              <a:rPr lang="en-GB" dirty="0" smtClean="0"/>
              <a:t>with established firms from developed nations</a:t>
            </a:r>
          </a:p>
          <a:p>
            <a:r>
              <a:rPr lang="en-GB" dirty="0" smtClean="0"/>
              <a:t>Might end up </a:t>
            </a:r>
            <a:r>
              <a:rPr lang="en-GB" b="1" i="1" dirty="0" smtClean="0"/>
              <a:t>only creating primary products </a:t>
            </a:r>
            <a:r>
              <a:rPr lang="en-GB" dirty="0" smtClean="0"/>
              <a:t>(its what they are best at). This prevents them developing a manufacturing base</a:t>
            </a:r>
          </a:p>
          <a:p>
            <a:pPr marL="0" indent="0">
              <a:buNone/>
            </a:pPr>
            <a:endParaRPr lang="en-GB"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6900" y="5172117"/>
            <a:ext cx="5245100" cy="1685883"/>
          </a:xfrm>
          <a:prstGeom prst="rect">
            <a:avLst/>
          </a:prstGeom>
        </p:spPr>
      </p:pic>
    </p:spTree>
    <p:extLst>
      <p:ext uri="{BB962C8B-B14F-4D97-AF65-F5344CB8AC3E}">
        <p14:creationId xmlns:p14="http://schemas.microsoft.com/office/powerpoint/2010/main" val="786630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62000" y="973668"/>
            <a:ext cx="9154367" cy="706964"/>
          </a:xfrm>
        </p:spPr>
        <p:txBody>
          <a:bodyPr/>
          <a:lstStyle/>
          <a:p>
            <a:r>
              <a:rPr lang="en-GB" dirty="0" smtClean="0"/>
              <a:t>Trading Blocs and Regional </a:t>
            </a:r>
            <a:br>
              <a:rPr lang="en-GB" dirty="0" smtClean="0"/>
            </a:br>
            <a:r>
              <a:rPr lang="en-GB" dirty="0" smtClean="0"/>
              <a:t>Trade Agreements</a:t>
            </a:r>
            <a:endParaRPr lang="en-GB" dirty="0"/>
          </a:p>
        </p:txBody>
      </p:sp>
      <p:sp>
        <p:nvSpPr>
          <p:cNvPr id="8" name="Content Placeholder 7"/>
          <p:cNvSpPr>
            <a:spLocks noGrp="1"/>
          </p:cNvSpPr>
          <p:nvPr>
            <p:ph idx="1"/>
          </p:nvPr>
        </p:nvSpPr>
        <p:spPr>
          <a:xfrm>
            <a:off x="405654" y="2324100"/>
            <a:ext cx="11189446" cy="4191000"/>
          </a:xfrm>
        </p:spPr>
        <p:txBody>
          <a:bodyPr>
            <a:normAutofit/>
          </a:bodyPr>
          <a:lstStyle/>
          <a:p>
            <a:r>
              <a:rPr lang="en-GB" b="1" i="1" dirty="0" smtClean="0"/>
              <a:t>Bi-lateral trade </a:t>
            </a:r>
            <a:r>
              <a:rPr lang="en-GB" dirty="0" smtClean="0"/>
              <a:t>deals are when two economies agree to lower the use of protectionist policies to promote trade between the two nations. This is known as </a:t>
            </a:r>
            <a:r>
              <a:rPr lang="en-GB" b="1" i="1" dirty="0" smtClean="0"/>
              <a:t>trade liberalisation</a:t>
            </a:r>
          </a:p>
          <a:p>
            <a:r>
              <a:rPr lang="en-GB" dirty="0" smtClean="0"/>
              <a:t>Regional trade agreements are the same as above, but are between a group of nations. </a:t>
            </a:r>
            <a:r>
              <a:rPr lang="en-GB" b="1" i="1" dirty="0" smtClean="0"/>
              <a:t>Examples of regional trade agreements include:</a:t>
            </a:r>
          </a:p>
          <a:p>
            <a:pPr lvl="1"/>
            <a:r>
              <a:rPr lang="en-GB" sz="1800" dirty="0" smtClean="0"/>
              <a:t>European Union (EU)</a:t>
            </a:r>
          </a:p>
          <a:p>
            <a:pPr lvl="1"/>
            <a:r>
              <a:rPr lang="en-GB" sz="1800" dirty="0" smtClean="0"/>
              <a:t>European Free Trade Area (EFTA)</a:t>
            </a:r>
          </a:p>
          <a:p>
            <a:pPr lvl="1"/>
            <a:r>
              <a:rPr lang="en-GB" sz="1800" dirty="0" smtClean="0"/>
              <a:t>North American Free Trade Agreement (NAFTA)</a:t>
            </a:r>
          </a:p>
          <a:p>
            <a:pPr lvl="1"/>
            <a:r>
              <a:rPr lang="en-GB" sz="1800" dirty="0" smtClean="0"/>
              <a:t>Association of Southeast Asian Nations (ASEAN)</a:t>
            </a:r>
            <a:endParaRPr lang="en-GB" sz="1800"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10600" y="0"/>
            <a:ext cx="3372997" cy="2232131"/>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16800" y="3515360"/>
            <a:ext cx="4775200" cy="3342640"/>
          </a:xfrm>
          <a:prstGeom prst="rect">
            <a:avLst/>
          </a:prstGeom>
        </p:spPr>
      </p:pic>
    </p:spTree>
    <p:extLst>
      <p:ext uri="{BB962C8B-B14F-4D97-AF65-F5344CB8AC3E}">
        <p14:creationId xmlns:p14="http://schemas.microsoft.com/office/powerpoint/2010/main" val="1070817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0454" y="706968"/>
            <a:ext cx="8761413" cy="706964"/>
          </a:xfrm>
        </p:spPr>
        <p:txBody>
          <a:bodyPr/>
          <a:lstStyle/>
          <a:p>
            <a:r>
              <a:rPr lang="en-GB" dirty="0" smtClean="0"/>
              <a:t>Multinational Corporations (MNCs)</a:t>
            </a:r>
            <a:endParaRPr lang="en-GB" dirty="0"/>
          </a:p>
        </p:txBody>
      </p:sp>
      <p:sp>
        <p:nvSpPr>
          <p:cNvPr id="4" name="Text Placeholder 3"/>
          <p:cNvSpPr>
            <a:spLocks noGrp="1"/>
          </p:cNvSpPr>
          <p:nvPr>
            <p:ph type="body" idx="1"/>
          </p:nvPr>
        </p:nvSpPr>
        <p:spPr>
          <a:xfrm>
            <a:off x="292100" y="2154766"/>
            <a:ext cx="5688011" cy="576262"/>
          </a:xfrm>
        </p:spPr>
        <p:txBody>
          <a:bodyPr/>
          <a:lstStyle/>
          <a:p>
            <a:r>
              <a:rPr lang="en-GB" dirty="0" smtClean="0"/>
              <a:t>Benefits</a:t>
            </a:r>
            <a:endParaRPr lang="en-GB" dirty="0"/>
          </a:p>
        </p:txBody>
      </p:sp>
      <p:sp>
        <p:nvSpPr>
          <p:cNvPr id="5" name="Content Placeholder 4"/>
          <p:cNvSpPr>
            <a:spLocks noGrp="1"/>
          </p:cNvSpPr>
          <p:nvPr>
            <p:ph sz="half" idx="2"/>
          </p:nvPr>
        </p:nvSpPr>
        <p:spPr>
          <a:xfrm>
            <a:off x="292100" y="2832100"/>
            <a:ext cx="5688012" cy="3594100"/>
          </a:xfrm>
        </p:spPr>
        <p:txBody>
          <a:bodyPr/>
          <a:lstStyle/>
          <a:p>
            <a:r>
              <a:rPr lang="en-GB" dirty="0" smtClean="0"/>
              <a:t>Inward investment of FDI – allows nations to receive increased levels of foreign currency</a:t>
            </a:r>
          </a:p>
          <a:p>
            <a:r>
              <a:rPr lang="en-GB" dirty="0" smtClean="0"/>
              <a:t>Increased economies of scale</a:t>
            </a:r>
          </a:p>
          <a:p>
            <a:r>
              <a:rPr lang="en-GB" dirty="0" smtClean="0"/>
              <a:t>Increased research and development and technology transfers between countries</a:t>
            </a:r>
          </a:p>
          <a:p>
            <a:r>
              <a:rPr lang="en-GB" dirty="0" smtClean="0"/>
              <a:t>Ensures minimum standards e.g. a Toyota car will be standardised in terms of minimum levels of health and safety</a:t>
            </a:r>
            <a:endParaRPr lang="en-GB" dirty="0"/>
          </a:p>
        </p:txBody>
      </p:sp>
      <p:sp>
        <p:nvSpPr>
          <p:cNvPr id="6" name="Text Placeholder 5"/>
          <p:cNvSpPr>
            <a:spLocks noGrp="1"/>
          </p:cNvSpPr>
          <p:nvPr>
            <p:ph type="body" sz="quarter" idx="3"/>
          </p:nvPr>
        </p:nvSpPr>
        <p:spPr>
          <a:xfrm>
            <a:off x="6142783" y="2154766"/>
            <a:ext cx="5757117" cy="576262"/>
          </a:xfrm>
        </p:spPr>
        <p:txBody>
          <a:bodyPr/>
          <a:lstStyle/>
          <a:p>
            <a:r>
              <a:rPr lang="en-GB" dirty="0" smtClean="0"/>
              <a:t>Drawbacks</a:t>
            </a:r>
            <a:endParaRPr lang="en-GB" dirty="0"/>
          </a:p>
        </p:txBody>
      </p:sp>
      <p:sp>
        <p:nvSpPr>
          <p:cNvPr id="7" name="Content Placeholder 6"/>
          <p:cNvSpPr>
            <a:spLocks noGrp="1"/>
          </p:cNvSpPr>
          <p:nvPr>
            <p:ph sz="quarter" idx="4"/>
          </p:nvPr>
        </p:nvSpPr>
        <p:spPr>
          <a:xfrm>
            <a:off x="6208712" y="2832100"/>
            <a:ext cx="5691188" cy="3594100"/>
          </a:xfrm>
        </p:spPr>
        <p:txBody>
          <a:bodyPr/>
          <a:lstStyle/>
          <a:p>
            <a:r>
              <a:rPr lang="en-GB" dirty="0" smtClean="0"/>
              <a:t>Increase in global monopolies who achieve high levels of profit at the expense of consumers</a:t>
            </a:r>
          </a:p>
          <a:p>
            <a:r>
              <a:rPr lang="en-GB" dirty="0" smtClean="0"/>
              <a:t>Infant industry argument</a:t>
            </a:r>
          </a:p>
          <a:p>
            <a:r>
              <a:rPr lang="en-GB" dirty="0" smtClean="0"/>
              <a:t>Local firms can often be forced out of markets</a:t>
            </a:r>
          </a:p>
          <a:p>
            <a:r>
              <a:rPr lang="en-GB" dirty="0" smtClean="0"/>
              <a:t>Increased environmental concerns</a:t>
            </a:r>
          </a:p>
          <a:p>
            <a:r>
              <a:rPr lang="en-GB" dirty="0" smtClean="0"/>
              <a:t>Exploitation e.g. low wage rates offered in developing economies (BUT only low compared to developed standards)</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6800" y="-2"/>
            <a:ext cx="3505200" cy="2590801"/>
          </a:xfrm>
          <a:prstGeom prst="rect">
            <a:avLst/>
          </a:prstGeom>
        </p:spPr>
      </p:pic>
    </p:spTree>
    <p:extLst>
      <p:ext uri="{BB962C8B-B14F-4D97-AF65-F5344CB8AC3E}">
        <p14:creationId xmlns:p14="http://schemas.microsoft.com/office/powerpoint/2010/main" val="3196788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21554" y="694268"/>
            <a:ext cx="8761413" cy="706964"/>
          </a:xfrm>
        </p:spPr>
        <p:txBody>
          <a:bodyPr/>
          <a:lstStyle/>
          <a:p>
            <a:r>
              <a:rPr lang="en-GB" dirty="0" smtClean="0"/>
              <a:t>International trade – comparative advantage </a:t>
            </a:r>
            <a:endParaRPr lang="en-GB" dirty="0"/>
          </a:p>
        </p:txBody>
      </p:sp>
      <p:sp>
        <p:nvSpPr>
          <p:cNvPr id="8" name="Content Placeholder 7"/>
          <p:cNvSpPr>
            <a:spLocks noGrp="1"/>
          </p:cNvSpPr>
          <p:nvPr>
            <p:ph idx="1"/>
          </p:nvPr>
        </p:nvSpPr>
        <p:spPr>
          <a:xfrm>
            <a:off x="139700" y="2324100"/>
            <a:ext cx="11722100" cy="3416300"/>
          </a:xfrm>
        </p:spPr>
        <p:txBody>
          <a:bodyPr/>
          <a:lstStyle/>
          <a:p>
            <a:r>
              <a:rPr lang="en-GB" b="1" i="1" dirty="0" smtClean="0"/>
              <a:t>International trade is the exchange of products between nations.</a:t>
            </a:r>
          </a:p>
          <a:p>
            <a:r>
              <a:rPr lang="en-GB" dirty="0" smtClean="0"/>
              <a:t>The gains from international trade can shown by </a:t>
            </a:r>
            <a:r>
              <a:rPr lang="en-GB" b="1" i="1" dirty="0" smtClean="0"/>
              <a:t>comparative advantage</a:t>
            </a:r>
            <a:r>
              <a:rPr lang="en-GB" dirty="0" smtClean="0"/>
              <a:t>. This is a theory devised by </a:t>
            </a:r>
            <a:r>
              <a:rPr lang="en-GB" b="1" i="1" dirty="0" smtClean="0"/>
              <a:t>David Ricardo </a:t>
            </a:r>
            <a:r>
              <a:rPr lang="en-GB" dirty="0" smtClean="0"/>
              <a:t>in 1817. This exists when the marginal cost of production is lower in one country compared to another. It is also where one country can produce at a lower relative opportunity cost compared to another country</a:t>
            </a:r>
          </a:p>
          <a:p>
            <a:r>
              <a:rPr lang="en-GB" b="1" i="1" dirty="0" smtClean="0"/>
              <a:t>Assumptions of comparative advantage:</a:t>
            </a:r>
          </a:p>
          <a:p>
            <a:pPr lvl="1"/>
            <a:r>
              <a:rPr lang="en-GB" dirty="0" smtClean="0"/>
              <a:t>Switching resources between industries is costless and resources can be as efficiently employed in alternative industries</a:t>
            </a:r>
          </a:p>
          <a:p>
            <a:pPr lvl="1"/>
            <a:r>
              <a:rPr lang="en-GB" dirty="0" smtClean="0"/>
              <a:t>Constant returns to scale – scaling up production offers no economies or diseconomies of scale</a:t>
            </a:r>
          </a:p>
          <a:p>
            <a:pPr marL="457200" lvl="1" indent="0">
              <a:buNone/>
            </a:pPr>
            <a:endParaRPr lang="en-GB"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6300" y="125412"/>
            <a:ext cx="3533775" cy="2198688"/>
          </a:xfrm>
          <a:prstGeom prst="rect">
            <a:avLst/>
          </a:prstGeom>
        </p:spPr>
      </p:pic>
    </p:spTree>
    <p:extLst>
      <p:ext uri="{BB962C8B-B14F-4D97-AF65-F5344CB8AC3E}">
        <p14:creationId xmlns:p14="http://schemas.microsoft.com/office/powerpoint/2010/main" val="20102620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388</TotalTime>
  <Words>1336</Words>
  <Application>Microsoft Office PowerPoint</Application>
  <PresentationFormat>Widescreen</PresentationFormat>
  <Paragraphs>113</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Century Gothic</vt:lpstr>
      <vt:lpstr>Wingdings 3</vt:lpstr>
      <vt:lpstr>Ion Boardroom</vt:lpstr>
      <vt:lpstr>ECON 4</vt:lpstr>
      <vt:lpstr>Characteristics of globalisation </vt:lpstr>
      <vt:lpstr>Causes of globalisation</vt:lpstr>
      <vt:lpstr>Benefits of globalisation</vt:lpstr>
      <vt:lpstr>Costs of globalisation </vt:lpstr>
      <vt:lpstr>Do developing nations benefit from globalisation?</vt:lpstr>
      <vt:lpstr>Trading Blocs and Regional  Trade Agreements</vt:lpstr>
      <vt:lpstr>Multinational Corporations (MNCs)</vt:lpstr>
      <vt:lpstr>International trade – comparative advantage </vt:lpstr>
      <vt:lpstr>Comparative advantage  – worked example</vt:lpstr>
      <vt:lpstr>Comparative advantage – worked example (cont)</vt:lpstr>
      <vt:lpstr>Comparative advantage – worked example (cont)</vt:lpstr>
      <vt:lpstr>Comparative advantage – worked example (cont)</vt:lpstr>
      <vt:lpstr>Sources of comparative advantage</vt:lpstr>
      <vt:lpstr>Absolute advantage</vt:lpstr>
      <vt:lpstr>Benefits of free trade</vt:lpstr>
      <vt:lpstr>Arguments against free trade</vt:lpstr>
      <vt:lpstr>The pattern of trade</vt:lpstr>
      <vt:lpstr>World Trade Organisation (WTO)</vt:lpstr>
      <vt:lpstr>Protectionism</vt:lpstr>
    </vt:vector>
  </TitlesOfParts>
  <Company>Huddersfield New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4</dc:title>
  <dc:creator>Daryl Stappard</dc:creator>
  <cp:lastModifiedBy>Daryl Stappard</cp:lastModifiedBy>
  <cp:revision>20</cp:revision>
  <cp:lastPrinted>2015-07-02T14:02:18Z</cp:lastPrinted>
  <dcterms:created xsi:type="dcterms:W3CDTF">2015-07-02T07:34:23Z</dcterms:created>
  <dcterms:modified xsi:type="dcterms:W3CDTF">2015-07-02T14:02:38Z</dcterms:modified>
</cp:coreProperties>
</file>