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19"/>
  </p:handoutMasterIdLst>
  <p:sldIdLst>
    <p:sldId id="256" r:id="rId2"/>
    <p:sldId id="257" r:id="rId3"/>
    <p:sldId id="258" r:id="rId4"/>
    <p:sldId id="259" r:id="rId5"/>
    <p:sldId id="265" r:id="rId6"/>
    <p:sldId id="260" r:id="rId7"/>
    <p:sldId id="261" r:id="rId8"/>
    <p:sldId id="262" r:id="rId9"/>
    <p:sldId id="263" r:id="rId10"/>
    <p:sldId id="264" r:id="rId11"/>
    <p:sldId id="266" r:id="rId12"/>
    <p:sldId id="267" r:id="rId13"/>
    <p:sldId id="268" r:id="rId14"/>
    <p:sldId id="269" r:id="rId15"/>
    <p:sldId id="270" r:id="rId16"/>
    <p:sldId id="271" r:id="rId17"/>
    <p:sldId id="272" r:id="rId18"/>
  </p:sldIdLst>
  <p:sldSz cx="12192000" cy="6858000"/>
  <p:notesSz cx="6797675" cy="98742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8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53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5300"/>
          </a:xfrm>
          <a:prstGeom prst="rect">
            <a:avLst/>
          </a:prstGeom>
        </p:spPr>
        <p:txBody>
          <a:bodyPr vert="horz" lIns="91440" tIns="45720" rIns="91440" bIns="45720" rtlCol="0"/>
          <a:lstStyle>
            <a:lvl1pPr algn="r">
              <a:defRPr sz="1200"/>
            </a:lvl1pPr>
          </a:lstStyle>
          <a:p>
            <a:fld id="{99BBA1D1-56C4-4DA3-88D7-F26324A7976F}" type="datetimeFigureOut">
              <a:rPr lang="en-GB" smtClean="0"/>
              <a:t>03/07/2015</a:t>
            </a:fld>
            <a:endParaRPr lang="en-GB"/>
          </a:p>
        </p:txBody>
      </p:sp>
      <p:sp>
        <p:nvSpPr>
          <p:cNvPr id="4" name="Footer Placeholder 3"/>
          <p:cNvSpPr>
            <a:spLocks noGrp="1"/>
          </p:cNvSpPr>
          <p:nvPr>
            <p:ph type="ftr" sz="quarter" idx="2"/>
          </p:nvPr>
        </p:nvSpPr>
        <p:spPr>
          <a:xfrm>
            <a:off x="0" y="9378950"/>
            <a:ext cx="2946400" cy="4953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378950"/>
            <a:ext cx="2946400" cy="495300"/>
          </a:xfrm>
          <a:prstGeom prst="rect">
            <a:avLst/>
          </a:prstGeom>
        </p:spPr>
        <p:txBody>
          <a:bodyPr vert="horz" lIns="91440" tIns="45720" rIns="91440" bIns="45720" rtlCol="0" anchor="b"/>
          <a:lstStyle>
            <a:lvl1pPr algn="r">
              <a:defRPr sz="1200"/>
            </a:lvl1pPr>
          </a:lstStyle>
          <a:p>
            <a:fld id="{97121FED-82FD-4849-ACF2-B157D61EFCD4}" type="slidenum">
              <a:rPr lang="en-GB" smtClean="0"/>
              <a:t>‹#›</a:t>
            </a:fld>
            <a:endParaRPr lang="en-GB"/>
          </a:p>
        </p:txBody>
      </p:sp>
    </p:spTree>
    <p:extLst>
      <p:ext uri="{BB962C8B-B14F-4D97-AF65-F5344CB8AC3E}">
        <p14:creationId xmlns:p14="http://schemas.microsoft.com/office/powerpoint/2010/main" val="316414405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7/3/2015</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7/3/2015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7/3/2015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7/3/2015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7/3/2015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7/3/2015</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7/3/2015</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7/3/2015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7/3/2015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7/3/2015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7/3/2015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7/3/2015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7/3/2015</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7/3/2015</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7/3/2015</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7/3/2015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7/3/2015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7/3/2015</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15.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ECON 4</a:t>
            </a:r>
            <a:endParaRPr lang="en-GB" dirty="0"/>
          </a:p>
        </p:txBody>
      </p:sp>
      <p:sp>
        <p:nvSpPr>
          <p:cNvPr id="3" name="Subtitle 2"/>
          <p:cNvSpPr>
            <a:spLocks noGrp="1"/>
          </p:cNvSpPr>
          <p:nvPr>
            <p:ph type="subTitle" idx="1"/>
          </p:nvPr>
        </p:nvSpPr>
        <p:spPr/>
        <p:txBody>
          <a:bodyPr>
            <a:normAutofit fontScale="92500" lnSpcReduction="20000"/>
          </a:bodyPr>
          <a:lstStyle/>
          <a:p>
            <a:r>
              <a:rPr lang="en-GB" sz="2800" dirty="0" smtClean="0"/>
              <a:t>TOPIC </a:t>
            </a:r>
            <a:r>
              <a:rPr lang="en-GB" sz="2800" dirty="0" smtClean="0"/>
              <a:t>6) balance of </a:t>
            </a:r>
          </a:p>
          <a:p>
            <a:r>
              <a:rPr lang="en-GB" sz="2800" dirty="0" smtClean="0"/>
              <a:t>payments</a:t>
            </a:r>
            <a:endParaRPr lang="en-GB" sz="28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08600" y="1819306"/>
            <a:ext cx="6100763" cy="3971894"/>
          </a:xfrm>
          <a:prstGeom prst="rect">
            <a:avLst/>
          </a:prstGeom>
        </p:spPr>
      </p:pic>
    </p:spTree>
    <p:extLst>
      <p:ext uri="{BB962C8B-B14F-4D97-AF65-F5344CB8AC3E}">
        <p14:creationId xmlns:p14="http://schemas.microsoft.com/office/powerpoint/2010/main" val="22720727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Importance of the City of London to the UK Economy</a:t>
            </a:r>
            <a:endParaRPr lang="en-GB" dirty="0"/>
          </a:p>
        </p:txBody>
      </p:sp>
      <p:sp>
        <p:nvSpPr>
          <p:cNvPr id="3" name="Content Placeholder 2"/>
          <p:cNvSpPr>
            <a:spLocks noGrp="1"/>
          </p:cNvSpPr>
          <p:nvPr>
            <p:ph idx="1"/>
          </p:nvPr>
        </p:nvSpPr>
        <p:spPr>
          <a:xfrm>
            <a:off x="317500" y="2463800"/>
            <a:ext cx="11468100" cy="4051300"/>
          </a:xfrm>
        </p:spPr>
        <p:txBody>
          <a:bodyPr/>
          <a:lstStyle/>
          <a:p>
            <a:r>
              <a:rPr lang="en-GB" dirty="0" smtClean="0"/>
              <a:t>Since World War 2, many great UK cities have suffered because of </a:t>
            </a:r>
            <a:r>
              <a:rPr lang="en-GB" b="1" i="1" dirty="0" smtClean="0"/>
              <a:t>deindustrialisation</a:t>
            </a:r>
            <a:r>
              <a:rPr lang="en-GB" dirty="0" smtClean="0"/>
              <a:t>. Examples include Manchester, Newcastle and Birmingham. The last 30 years has however seen London boom and therefore becoming </a:t>
            </a:r>
            <a:r>
              <a:rPr lang="en-GB" b="1" i="1" dirty="0" smtClean="0"/>
              <a:t>significantly important </a:t>
            </a:r>
            <a:r>
              <a:rPr lang="en-GB" dirty="0" smtClean="0"/>
              <a:t>for the UK Economy</a:t>
            </a:r>
          </a:p>
          <a:p>
            <a:r>
              <a:rPr lang="en-GB" b="1" i="1" dirty="0" smtClean="0"/>
              <a:t>Facts about London:</a:t>
            </a:r>
          </a:p>
          <a:p>
            <a:pPr lvl="1"/>
            <a:r>
              <a:rPr lang="en-GB" dirty="0" smtClean="0"/>
              <a:t>Accounts for over 20% of UK GDP</a:t>
            </a:r>
          </a:p>
          <a:p>
            <a:pPr lvl="1"/>
            <a:r>
              <a:rPr lang="en-GB" dirty="0" smtClean="0"/>
              <a:t>30% of the UK’s fastest growing businesses</a:t>
            </a:r>
          </a:p>
          <a:p>
            <a:pPr lvl="1"/>
            <a:r>
              <a:rPr lang="en-GB" dirty="0" smtClean="0"/>
              <a:t>Large number of MNCs based in London</a:t>
            </a:r>
          </a:p>
          <a:p>
            <a:pPr lvl="1"/>
            <a:r>
              <a:rPr lang="en-GB" dirty="0" smtClean="0"/>
              <a:t>A world financial centre</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3000" y="3780461"/>
            <a:ext cx="4406900" cy="2734639"/>
          </a:xfrm>
          <a:prstGeom prst="rect">
            <a:avLst/>
          </a:prstGeom>
        </p:spPr>
      </p:pic>
    </p:spTree>
    <p:extLst>
      <p:ext uri="{BB962C8B-B14F-4D97-AF65-F5344CB8AC3E}">
        <p14:creationId xmlns:p14="http://schemas.microsoft.com/office/powerpoint/2010/main" val="9423840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Problems of trade imbalances</a:t>
            </a:r>
            <a:endParaRPr lang="en-GB" dirty="0"/>
          </a:p>
        </p:txBody>
      </p:sp>
      <p:sp>
        <p:nvSpPr>
          <p:cNvPr id="3" name="Content Placeholder 2"/>
          <p:cNvSpPr>
            <a:spLocks noGrp="1"/>
          </p:cNvSpPr>
          <p:nvPr>
            <p:ph idx="1"/>
          </p:nvPr>
        </p:nvSpPr>
        <p:spPr>
          <a:xfrm>
            <a:off x="367554" y="2413000"/>
            <a:ext cx="11392646" cy="4038600"/>
          </a:xfrm>
        </p:spPr>
        <p:txBody>
          <a:bodyPr>
            <a:normAutofit/>
          </a:bodyPr>
          <a:lstStyle/>
          <a:p>
            <a:r>
              <a:rPr lang="en-GB" dirty="0" smtClean="0"/>
              <a:t>A </a:t>
            </a:r>
            <a:r>
              <a:rPr lang="en-GB" b="1" i="1" dirty="0" smtClean="0"/>
              <a:t>trade imbalance </a:t>
            </a:r>
            <a:r>
              <a:rPr lang="en-GB" dirty="0" smtClean="0"/>
              <a:t>exists when the value of imports doesn’t equal the value of exports. This therefore means that an economy is running either a trade deficit OR a trade surplus</a:t>
            </a:r>
          </a:p>
          <a:p>
            <a:r>
              <a:rPr lang="en-GB" b="1" i="1" dirty="0" smtClean="0"/>
              <a:t>Both trade deficits and surpluses can be bad for an economy:</a:t>
            </a:r>
          </a:p>
          <a:p>
            <a:pPr lvl="1"/>
            <a:r>
              <a:rPr lang="en-GB" b="1" i="1" dirty="0" smtClean="0"/>
              <a:t>Trade deficit </a:t>
            </a:r>
            <a:r>
              <a:rPr lang="en-GB" dirty="0" smtClean="0"/>
              <a:t>= need for capital account surplus, unemployment and reduced AD</a:t>
            </a:r>
          </a:p>
          <a:p>
            <a:pPr lvl="1"/>
            <a:r>
              <a:rPr lang="en-GB" b="1" i="1" dirty="0" smtClean="0"/>
              <a:t>Trade surplus </a:t>
            </a:r>
            <a:r>
              <a:rPr lang="en-GB" dirty="0" smtClean="0"/>
              <a:t>= inflationary risk and risk of currency appreciation</a:t>
            </a:r>
          </a:p>
          <a:p>
            <a:r>
              <a:rPr lang="en-GB" b="1" i="1" dirty="0" smtClean="0"/>
              <a:t>Economies therefore need to consider solving trade imbalances. Policies to create balanced trade include:</a:t>
            </a:r>
          </a:p>
          <a:p>
            <a:pPr lvl="1"/>
            <a:r>
              <a:rPr lang="en-GB" b="1" i="1" dirty="0" smtClean="0"/>
              <a:t>Deflating demand</a:t>
            </a:r>
          </a:p>
          <a:p>
            <a:pPr lvl="1"/>
            <a:r>
              <a:rPr lang="en-GB" b="1" i="1" dirty="0" smtClean="0"/>
              <a:t>Devaluation</a:t>
            </a:r>
          </a:p>
          <a:p>
            <a:pPr lvl="1"/>
            <a:r>
              <a:rPr lang="en-GB" b="1" i="1" dirty="0" smtClean="0"/>
              <a:t>Direct controls</a:t>
            </a:r>
          </a:p>
          <a:p>
            <a:pPr lvl="1"/>
            <a:r>
              <a:rPr lang="en-GB" b="1" i="1" dirty="0" smtClean="0"/>
              <a:t>Supply-side policies</a:t>
            </a:r>
            <a:endParaRPr lang="en-GB" b="1" i="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51800" y="4699000"/>
            <a:ext cx="4140200" cy="2159000"/>
          </a:xfrm>
          <a:prstGeom prst="rect">
            <a:avLst/>
          </a:prstGeom>
        </p:spPr>
      </p:pic>
    </p:spTree>
    <p:extLst>
      <p:ext uri="{BB962C8B-B14F-4D97-AF65-F5344CB8AC3E}">
        <p14:creationId xmlns:p14="http://schemas.microsoft.com/office/powerpoint/2010/main" val="13523778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9300" y="897468"/>
            <a:ext cx="9052767" cy="706964"/>
          </a:xfrm>
        </p:spPr>
        <p:txBody>
          <a:bodyPr/>
          <a:lstStyle/>
          <a:p>
            <a:r>
              <a:rPr lang="en-GB" dirty="0" smtClean="0"/>
              <a:t>Solving a trade imbalance – deflating demand </a:t>
            </a:r>
            <a:endParaRPr lang="en-GB" dirty="0"/>
          </a:p>
        </p:txBody>
      </p:sp>
      <p:sp>
        <p:nvSpPr>
          <p:cNvPr id="3" name="Content Placeholder 2"/>
          <p:cNvSpPr>
            <a:spLocks noGrp="1"/>
          </p:cNvSpPr>
          <p:nvPr>
            <p:ph idx="1"/>
          </p:nvPr>
        </p:nvSpPr>
        <p:spPr>
          <a:xfrm>
            <a:off x="114300" y="2374900"/>
            <a:ext cx="7912100" cy="4305300"/>
          </a:xfrm>
        </p:spPr>
        <p:txBody>
          <a:bodyPr>
            <a:normAutofit/>
          </a:bodyPr>
          <a:lstStyle/>
          <a:p>
            <a:r>
              <a:rPr lang="en-GB" b="1" i="1" dirty="0" smtClean="0"/>
              <a:t>Deflating demand </a:t>
            </a:r>
            <a:r>
              <a:rPr lang="en-GB" dirty="0" smtClean="0"/>
              <a:t>involves deliberately reducing consumer spending through contractionary monetary and fiscal policy</a:t>
            </a:r>
          </a:p>
          <a:p>
            <a:r>
              <a:rPr lang="en-GB" dirty="0" smtClean="0"/>
              <a:t>If </a:t>
            </a:r>
            <a:r>
              <a:rPr lang="en-GB" b="1" i="1" dirty="0" smtClean="0"/>
              <a:t>direct taxes </a:t>
            </a:r>
            <a:r>
              <a:rPr lang="en-GB" dirty="0" smtClean="0"/>
              <a:t>are increased, </a:t>
            </a:r>
            <a:r>
              <a:rPr lang="en-GB" b="1" i="1" dirty="0" smtClean="0"/>
              <a:t>interest rates </a:t>
            </a:r>
            <a:r>
              <a:rPr lang="en-GB" dirty="0" smtClean="0"/>
              <a:t>are increased and the </a:t>
            </a:r>
            <a:r>
              <a:rPr lang="en-GB" b="1" i="1" dirty="0" smtClean="0"/>
              <a:t>availability of credit </a:t>
            </a:r>
            <a:r>
              <a:rPr lang="en-GB" dirty="0" smtClean="0"/>
              <a:t>will reduce consumption. This will reduce </a:t>
            </a:r>
            <a:r>
              <a:rPr lang="en-GB" b="1" dirty="0" smtClean="0"/>
              <a:t>disposable income </a:t>
            </a:r>
            <a:r>
              <a:rPr lang="en-GB" dirty="0" smtClean="0"/>
              <a:t>and </a:t>
            </a:r>
            <a:r>
              <a:rPr lang="en-GB" dirty="0"/>
              <a:t>i</a:t>
            </a:r>
            <a:r>
              <a:rPr lang="en-GB" dirty="0" smtClean="0"/>
              <a:t>f the </a:t>
            </a:r>
            <a:r>
              <a:rPr lang="en-GB" b="1" i="1" dirty="0" smtClean="0"/>
              <a:t>marginal propensity to import </a:t>
            </a:r>
            <a:r>
              <a:rPr lang="en-GB" dirty="0" smtClean="0"/>
              <a:t>is high, then this will reduce import demand and therefore reduce a trade deficit</a:t>
            </a:r>
          </a:p>
          <a:p>
            <a:r>
              <a:rPr lang="en-GB" b="1" i="1" dirty="0" smtClean="0"/>
              <a:t>Evaluation</a:t>
            </a:r>
          </a:p>
          <a:p>
            <a:pPr lvl="1"/>
            <a:r>
              <a:rPr lang="en-GB" sz="1800" dirty="0" smtClean="0"/>
              <a:t>This will not only lower import demand, but also demand for domestic output and therefore increase cyclical unemployment </a:t>
            </a:r>
          </a:p>
          <a:p>
            <a:pPr lvl="1"/>
            <a:r>
              <a:rPr lang="en-GB" sz="1800" dirty="0" smtClean="0"/>
              <a:t>How high is the marginal propensity to import?</a:t>
            </a:r>
          </a:p>
          <a:p>
            <a:pPr lvl="1"/>
            <a:r>
              <a:rPr lang="en-GB" sz="1800" dirty="0" smtClean="0"/>
              <a:t>Monetary would be quicker than fiscal</a:t>
            </a:r>
            <a:endParaRPr lang="en-GB" sz="1800" dirty="0"/>
          </a:p>
        </p:txBody>
      </p:sp>
      <p:pic>
        <p:nvPicPr>
          <p:cNvPr id="4" name="Picture 3"/>
          <p:cNvPicPr>
            <a:picLocks noChangeAspect="1"/>
          </p:cNvPicPr>
          <p:nvPr/>
        </p:nvPicPr>
        <p:blipFill>
          <a:blip r:embed="rId2"/>
          <a:stretch>
            <a:fillRect/>
          </a:stretch>
        </p:blipFill>
        <p:spPr>
          <a:xfrm>
            <a:off x="8128000" y="1498600"/>
            <a:ext cx="4064000" cy="5359400"/>
          </a:xfrm>
          <a:prstGeom prst="rect">
            <a:avLst/>
          </a:prstGeom>
        </p:spPr>
      </p:pic>
    </p:spTree>
    <p:extLst>
      <p:ext uri="{BB962C8B-B14F-4D97-AF65-F5344CB8AC3E}">
        <p14:creationId xmlns:p14="http://schemas.microsoft.com/office/powerpoint/2010/main" val="37372696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Solving a trade imbalance – </a:t>
            </a:r>
            <a:r>
              <a:rPr lang="en-GB" dirty="0" smtClean="0"/>
              <a:t>devaluation</a:t>
            </a:r>
            <a:endParaRPr lang="en-GB" dirty="0"/>
          </a:p>
        </p:txBody>
      </p:sp>
      <p:sp>
        <p:nvSpPr>
          <p:cNvPr id="3" name="Content Placeholder 2"/>
          <p:cNvSpPr>
            <a:spLocks noGrp="1"/>
          </p:cNvSpPr>
          <p:nvPr>
            <p:ph idx="1"/>
          </p:nvPr>
        </p:nvSpPr>
        <p:spPr>
          <a:xfrm>
            <a:off x="253254" y="2298700"/>
            <a:ext cx="7303246" cy="4559300"/>
          </a:xfrm>
        </p:spPr>
        <p:txBody>
          <a:bodyPr>
            <a:normAutofit/>
          </a:bodyPr>
          <a:lstStyle/>
          <a:p>
            <a:r>
              <a:rPr lang="en-GB" dirty="0" smtClean="0"/>
              <a:t>A </a:t>
            </a:r>
            <a:r>
              <a:rPr lang="en-GB" b="1" i="1" dirty="0" smtClean="0"/>
              <a:t>currency devaluation (depreciation) </a:t>
            </a:r>
            <a:r>
              <a:rPr lang="en-GB" dirty="0" smtClean="0"/>
              <a:t>will make imports more expensive and reduce exports prices. Imports will therefore fall and exports will therefore increase, which will reduce a trade deficit</a:t>
            </a:r>
          </a:p>
          <a:p>
            <a:r>
              <a:rPr lang="en-GB" b="1" i="1" dirty="0" smtClean="0"/>
              <a:t>Evaluation </a:t>
            </a:r>
          </a:p>
          <a:p>
            <a:pPr lvl="1"/>
            <a:r>
              <a:rPr lang="en-GB" sz="1800" dirty="0" smtClean="0"/>
              <a:t>For this to work we have to assume import and export demand is price elastic </a:t>
            </a:r>
            <a:r>
              <a:rPr lang="en-GB" sz="1800" b="1" i="1" dirty="0" smtClean="0"/>
              <a:t>(Marshall-Lerner Condition). </a:t>
            </a:r>
            <a:r>
              <a:rPr lang="en-GB" sz="1800" dirty="0" smtClean="0"/>
              <a:t>If its not, then import demand will not fall significantly, meaning £’s sacrificed to buy imports will increase</a:t>
            </a:r>
          </a:p>
          <a:p>
            <a:pPr lvl="1"/>
            <a:r>
              <a:rPr lang="en-GB" sz="1800" b="1" i="1" dirty="0" smtClean="0"/>
              <a:t>Devaluation</a:t>
            </a:r>
            <a:r>
              <a:rPr lang="en-GB" sz="1800" dirty="0" smtClean="0"/>
              <a:t> can create cost-push inflation (higher priced imports)</a:t>
            </a:r>
          </a:p>
          <a:p>
            <a:pPr lvl="1"/>
            <a:r>
              <a:rPr lang="en-GB" sz="1800" dirty="0" smtClean="0"/>
              <a:t>Can lead to </a:t>
            </a:r>
            <a:r>
              <a:rPr lang="en-GB" sz="1800" b="1" i="1" dirty="0" smtClean="0"/>
              <a:t>retaliation</a:t>
            </a:r>
            <a:r>
              <a:rPr lang="en-GB" sz="1800" dirty="0" smtClean="0"/>
              <a:t> by other nations </a:t>
            </a:r>
            <a:endParaRPr lang="en-GB" sz="1800" dirty="0"/>
          </a:p>
        </p:txBody>
      </p:sp>
      <p:pic>
        <p:nvPicPr>
          <p:cNvPr id="4" name="Picture 3"/>
          <p:cNvPicPr>
            <a:picLocks noChangeAspect="1"/>
          </p:cNvPicPr>
          <p:nvPr/>
        </p:nvPicPr>
        <p:blipFill>
          <a:blip r:embed="rId2"/>
          <a:stretch>
            <a:fillRect/>
          </a:stretch>
        </p:blipFill>
        <p:spPr>
          <a:xfrm>
            <a:off x="7556500" y="1420812"/>
            <a:ext cx="4635500" cy="5272088"/>
          </a:xfrm>
          <a:prstGeom prst="rect">
            <a:avLst/>
          </a:prstGeom>
        </p:spPr>
      </p:pic>
    </p:spTree>
    <p:extLst>
      <p:ext uri="{BB962C8B-B14F-4D97-AF65-F5344CB8AC3E}">
        <p14:creationId xmlns:p14="http://schemas.microsoft.com/office/powerpoint/2010/main" val="6768744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8054" y="719668"/>
            <a:ext cx="8761413" cy="706964"/>
          </a:xfrm>
        </p:spPr>
        <p:txBody>
          <a:bodyPr/>
          <a:lstStyle/>
          <a:p>
            <a:r>
              <a:rPr lang="en-GB" dirty="0"/>
              <a:t>Solving a trade </a:t>
            </a:r>
            <a:r>
              <a:rPr lang="en-GB" dirty="0" smtClean="0"/>
              <a:t/>
            </a:r>
            <a:br>
              <a:rPr lang="en-GB" dirty="0" smtClean="0"/>
            </a:br>
            <a:r>
              <a:rPr lang="en-GB" dirty="0" smtClean="0"/>
              <a:t>imbalance </a:t>
            </a:r>
            <a:r>
              <a:rPr lang="en-GB" dirty="0"/>
              <a:t>– devaluation</a:t>
            </a:r>
          </a:p>
        </p:txBody>
      </p:sp>
      <p:pic>
        <p:nvPicPr>
          <p:cNvPr id="4" name="Picture 3"/>
          <p:cNvPicPr>
            <a:picLocks noChangeAspect="1"/>
          </p:cNvPicPr>
          <p:nvPr/>
        </p:nvPicPr>
        <p:blipFill>
          <a:blip r:embed="rId2"/>
          <a:stretch>
            <a:fillRect/>
          </a:stretch>
        </p:blipFill>
        <p:spPr>
          <a:xfrm>
            <a:off x="0" y="1841500"/>
            <a:ext cx="6388100" cy="5016500"/>
          </a:xfrm>
          <a:prstGeom prst="rect">
            <a:avLst/>
          </a:prstGeom>
        </p:spPr>
      </p:pic>
      <p:pic>
        <p:nvPicPr>
          <p:cNvPr id="6" name="Picture 5"/>
          <p:cNvPicPr>
            <a:picLocks noChangeAspect="1"/>
          </p:cNvPicPr>
          <p:nvPr/>
        </p:nvPicPr>
        <p:blipFill>
          <a:blip r:embed="rId3"/>
          <a:stretch>
            <a:fillRect/>
          </a:stretch>
        </p:blipFill>
        <p:spPr>
          <a:xfrm>
            <a:off x="6388100" y="-114300"/>
            <a:ext cx="5803900" cy="3365500"/>
          </a:xfrm>
          <a:prstGeom prst="rect">
            <a:avLst/>
          </a:prstGeom>
        </p:spPr>
      </p:pic>
      <p:pic>
        <p:nvPicPr>
          <p:cNvPr id="7" name="Picture 6"/>
          <p:cNvPicPr>
            <a:picLocks noChangeAspect="1"/>
          </p:cNvPicPr>
          <p:nvPr/>
        </p:nvPicPr>
        <p:blipFill>
          <a:blip r:embed="rId4"/>
          <a:stretch>
            <a:fillRect/>
          </a:stretch>
        </p:blipFill>
        <p:spPr>
          <a:xfrm>
            <a:off x="6388100" y="3040062"/>
            <a:ext cx="5727700" cy="3817938"/>
          </a:xfrm>
          <a:prstGeom prst="rect">
            <a:avLst/>
          </a:prstGeom>
        </p:spPr>
      </p:pic>
    </p:spTree>
    <p:extLst>
      <p:ext uri="{BB962C8B-B14F-4D97-AF65-F5344CB8AC3E}">
        <p14:creationId xmlns:p14="http://schemas.microsoft.com/office/powerpoint/2010/main" val="29596184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0454" y="808568"/>
            <a:ext cx="8761413" cy="706964"/>
          </a:xfrm>
        </p:spPr>
        <p:txBody>
          <a:bodyPr/>
          <a:lstStyle/>
          <a:p>
            <a:r>
              <a:rPr lang="en-GB" dirty="0" smtClean="0"/>
              <a:t>Solving a trade imbalance</a:t>
            </a:r>
            <a:br>
              <a:rPr lang="en-GB" dirty="0" smtClean="0"/>
            </a:br>
            <a:r>
              <a:rPr lang="en-GB" dirty="0" smtClean="0"/>
              <a:t> – direct controls</a:t>
            </a:r>
            <a:endParaRPr lang="en-GB" dirty="0"/>
          </a:p>
        </p:txBody>
      </p:sp>
      <p:sp>
        <p:nvSpPr>
          <p:cNvPr id="3" name="Content Placeholder 2"/>
          <p:cNvSpPr>
            <a:spLocks noGrp="1"/>
          </p:cNvSpPr>
          <p:nvPr>
            <p:ph idx="1"/>
          </p:nvPr>
        </p:nvSpPr>
        <p:spPr>
          <a:xfrm>
            <a:off x="330200" y="2413000"/>
            <a:ext cx="11684000" cy="3606800"/>
          </a:xfrm>
        </p:spPr>
        <p:txBody>
          <a:bodyPr>
            <a:normAutofit/>
          </a:bodyPr>
          <a:lstStyle/>
          <a:p>
            <a:r>
              <a:rPr lang="en-GB" dirty="0" smtClean="0"/>
              <a:t>Here governments create barriers to import such as tariffs and quotas</a:t>
            </a:r>
          </a:p>
          <a:p>
            <a:r>
              <a:rPr lang="en-GB" dirty="0" smtClean="0"/>
              <a:t>Governments may also offer support for exporters such as subsidies</a:t>
            </a:r>
          </a:p>
          <a:p>
            <a:r>
              <a:rPr lang="en-GB" b="1" i="1" dirty="0" smtClean="0"/>
              <a:t>Evaluation</a:t>
            </a:r>
          </a:p>
          <a:p>
            <a:pPr lvl="1"/>
            <a:r>
              <a:rPr lang="en-GB" sz="1800" dirty="0" smtClean="0"/>
              <a:t>This can give </a:t>
            </a:r>
            <a:r>
              <a:rPr lang="en-GB" sz="1800" b="1" i="1" dirty="0" smtClean="0"/>
              <a:t>infant-industries</a:t>
            </a:r>
            <a:r>
              <a:rPr lang="en-GB" sz="1800" dirty="0" smtClean="0"/>
              <a:t> the ability to grow and expand </a:t>
            </a:r>
            <a:r>
              <a:rPr lang="en-GB" sz="1800" b="1" i="1" u="sng" dirty="0" smtClean="0"/>
              <a:t>BUT</a:t>
            </a:r>
            <a:r>
              <a:rPr lang="en-GB" sz="1800" dirty="0" smtClean="0"/>
              <a:t> can also encourage inefficiency by domestic firms</a:t>
            </a:r>
          </a:p>
          <a:p>
            <a:pPr lvl="1"/>
            <a:r>
              <a:rPr lang="en-GB" sz="1800" dirty="0" smtClean="0"/>
              <a:t>Can lead to an increase in </a:t>
            </a:r>
            <a:r>
              <a:rPr lang="en-GB" sz="1800" b="1" i="1" dirty="0" smtClean="0"/>
              <a:t>price levels </a:t>
            </a:r>
            <a:r>
              <a:rPr lang="en-GB" sz="1800" dirty="0" smtClean="0"/>
              <a:t>(households and firms are increasingly forced to shift demand to more expensive domestic products)</a:t>
            </a:r>
          </a:p>
          <a:p>
            <a:pPr lvl="1"/>
            <a:r>
              <a:rPr lang="en-GB" sz="1800" dirty="0" smtClean="0"/>
              <a:t>In the </a:t>
            </a:r>
            <a:r>
              <a:rPr lang="en-GB" sz="1800" b="1" i="1" dirty="0" smtClean="0"/>
              <a:t>short-run</a:t>
            </a:r>
            <a:r>
              <a:rPr lang="en-GB" sz="1800" dirty="0" smtClean="0"/>
              <a:t> this will help, but can lead to </a:t>
            </a:r>
            <a:r>
              <a:rPr lang="en-GB" sz="1800" b="1" i="1" dirty="0" smtClean="0"/>
              <a:t>retaliation in the long-run</a:t>
            </a:r>
            <a:endParaRPr lang="en-GB" sz="1800" b="1" i="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47100" y="-1"/>
            <a:ext cx="3644900" cy="2429933"/>
          </a:xfrm>
          <a:prstGeom prst="rect">
            <a:avLst/>
          </a:prstGeom>
        </p:spPr>
      </p:pic>
    </p:spTree>
    <p:extLst>
      <p:ext uri="{BB962C8B-B14F-4D97-AF65-F5344CB8AC3E}">
        <p14:creationId xmlns:p14="http://schemas.microsoft.com/office/powerpoint/2010/main" val="26253689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Solving a trade imbalance – supply-side policies</a:t>
            </a:r>
            <a:endParaRPr lang="en-GB" dirty="0"/>
          </a:p>
        </p:txBody>
      </p:sp>
      <p:sp>
        <p:nvSpPr>
          <p:cNvPr id="3" name="Content Placeholder 2"/>
          <p:cNvSpPr>
            <a:spLocks noGrp="1"/>
          </p:cNvSpPr>
          <p:nvPr>
            <p:ph idx="1"/>
          </p:nvPr>
        </p:nvSpPr>
        <p:spPr>
          <a:xfrm>
            <a:off x="254000" y="2667000"/>
            <a:ext cx="11442700" cy="3416300"/>
          </a:xfrm>
        </p:spPr>
        <p:txBody>
          <a:bodyPr>
            <a:normAutofit/>
          </a:bodyPr>
          <a:lstStyle/>
          <a:p>
            <a:r>
              <a:rPr lang="en-GB" b="1" i="1" dirty="0" smtClean="0"/>
              <a:t>Supply-side policies </a:t>
            </a:r>
            <a:r>
              <a:rPr lang="en-GB" dirty="0" smtClean="0"/>
              <a:t>create </a:t>
            </a:r>
            <a:r>
              <a:rPr lang="en-GB" b="1" i="1" dirty="0" smtClean="0"/>
              <a:t>potential economic growth</a:t>
            </a:r>
            <a:r>
              <a:rPr lang="en-GB" dirty="0" smtClean="0"/>
              <a:t>. They improve the quality and quantity of factors of production, which leads to an increase in output and productivity</a:t>
            </a:r>
          </a:p>
          <a:p>
            <a:r>
              <a:rPr lang="en-GB" b="1" i="1" dirty="0" smtClean="0"/>
              <a:t>Supply-side policies </a:t>
            </a:r>
            <a:r>
              <a:rPr lang="en-GB" dirty="0" smtClean="0"/>
              <a:t>will therefore boost international competitiveness and therefore increase exports and reduce import demand</a:t>
            </a:r>
          </a:p>
          <a:p>
            <a:r>
              <a:rPr lang="en-GB" b="1" i="1" u="sng" dirty="0" smtClean="0"/>
              <a:t>Evaluation</a:t>
            </a:r>
          </a:p>
          <a:p>
            <a:pPr lvl="1"/>
            <a:r>
              <a:rPr lang="en-GB" sz="1800" dirty="0" smtClean="0"/>
              <a:t>Effective long-run policy, but is not a quick fix i.e. will not help in the short-run</a:t>
            </a:r>
            <a:endParaRPr lang="en-GB" sz="1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07200" y="4902200"/>
            <a:ext cx="5384800" cy="1860550"/>
          </a:xfrm>
          <a:prstGeom prst="rect">
            <a:avLst/>
          </a:prstGeom>
        </p:spPr>
      </p:pic>
    </p:spTree>
    <p:extLst>
      <p:ext uri="{BB962C8B-B14F-4D97-AF65-F5344CB8AC3E}">
        <p14:creationId xmlns:p14="http://schemas.microsoft.com/office/powerpoint/2010/main" val="3022209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Solving a trade surplus</a:t>
            </a:r>
            <a:endParaRPr lang="en-GB" dirty="0"/>
          </a:p>
        </p:txBody>
      </p:sp>
      <p:sp>
        <p:nvSpPr>
          <p:cNvPr id="3" name="Content Placeholder 2"/>
          <p:cNvSpPr>
            <a:spLocks noGrp="1"/>
          </p:cNvSpPr>
          <p:nvPr>
            <p:ph idx="1"/>
          </p:nvPr>
        </p:nvSpPr>
        <p:spPr>
          <a:xfrm>
            <a:off x="736600" y="2603500"/>
            <a:ext cx="9244013" cy="3733800"/>
          </a:xfrm>
        </p:spPr>
        <p:txBody>
          <a:bodyPr/>
          <a:lstStyle/>
          <a:p>
            <a:r>
              <a:rPr lang="en-GB" b="1" i="1" dirty="0" smtClean="0"/>
              <a:t>A trade surplus can be reduced by:</a:t>
            </a:r>
          </a:p>
          <a:p>
            <a:pPr lvl="1"/>
            <a:r>
              <a:rPr lang="en-GB" dirty="0" smtClean="0"/>
              <a:t>Inflating domestic demand</a:t>
            </a:r>
          </a:p>
          <a:p>
            <a:pPr lvl="1"/>
            <a:r>
              <a:rPr lang="en-GB" dirty="0" smtClean="0"/>
              <a:t>Currency appreciation</a:t>
            </a:r>
          </a:p>
          <a:p>
            <a:pPr lvl="1"/>
            <a:r>
              <a:rPr lang="en-GB" dirty="0" smtClean="0"/>
              <a:t>Removing protectionist policies</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29600" y="2432050"/>
            <a:ext cx="3644900" cy="3905250"/>
          </a:xfrm>
          <a:prstGeom prst="rect">
            <a:avLst/>
          </a:prstGeom>
        </p:spPr>
      </p:pic>
    </p:spTree>
    <p:extLst>
      <p:ext uri="{BB962C8B-B14F-4D97-AF65-F5344CB8AC3E}">
        <p14:creationId xmlns:p14="http://schemas.microsoft.com/office/powerpoint/2010/main" val="3322007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Balance of Payments (</a:t>
            </a:r>
            <a:r>
              <a:rPr lang="en-GB" dirty="0" err="1" smtClean="0"/>
              <a:t>BoP</a:t>
            </a:r>
            <a:r>
              <a:rPr lang="en-GB" dirty="0" smtClean="0"/>
              <a:t>)</a:t>
            </a:r>
            <a:endParaRPr lang="en-GB" dirty="0"/>
          </a:p>
        </p:txBody>
      </p:sp>
      <p:sp>
        <p:nvSpPr>
          <p:cNvPr id="4" name="Text Placeholder 3"/>
          <p:cNvSpPr>
            <a:spLocks noGrp="1"/>
          </p:cNvSpPr>
          <p:nvPr>
            <p:ph type="body" idx="1"/>
          </p:nvPr>
        </p:nvSpPr>
        <p:spPr>
          <a:xfrm>
            <a:off x="131760" y="3421061"/>
            <a:ext cx="5848351" cy="576262"/>
          </a:xfrm>
        </p:spPr>
        <p:txBody>
          <a:bodyPr/>
          <a:lstStyle/>
          <a:p>
            <a:r>
              <a:rPr lang="en-GB" dirty="0" smtClean="0"/>
              <a:t>Current Account</a:t>
            </a:r>
            <a:endParaRPr lang="en-GB" dirty="0"/>
          </a:p>
        </p:txBody>
      </p:sp>
      <p:sp>
        <p:nvSpPr>
          <p:cNvPr id="3" name="Content Placeholder 2"/>
          <p:cNvSpPr>
            <a:spLocks noGrp="1"/>
          </p:cNvSpPr>
          <p:nvPr>
            <p:ph sz="half" idx="2"/>
          </p:nvPr>
        </p:nvSpPr>
        <p:spPr>
          <a:xfrm>
            <a:off x="131761" y="2309812"/>
            <a:ext cx="11696700" cy="1090612"/>
          </a:xfrm>
        </p:spPr>
        <p:txBody>
          <a:bodyPr>
            <a:normAutofit/>
          </a:bodyPr>
          <a:lstStyle/>
          <a:p>
            <a:r>
              <a:rPr lang="en-GB" b="1" i="1" dirty="0" err="1" smtClean="0"/>
              <a:t>BoP</a:t>
            </a:r>
            <a:r>
              <a:rPr lang="en-GB" dirty="0" smtClean="0"/>
              <a:t> records all financial transactions made between consumers, businesses and the government in one country with other countries.</a:t>
            </a:r>
          </a:p>
          <a:p>
            <a:r>
              <a:rPr lang="en-GB" b="1" i="1" dirty="0" smtClean="0"/>
              <a:t>The </a:t>
            </a:r>
            <a:r>
              <a:rPr lang="en-GB" b="1" i="1" dirty="0" err="1" smtClean="0"/>
              <a:t>BoP</a:t>
            </a:r>
            <a:r>
              <a:rPr lang="en-GB" b="1" i="1" dirty="0" smtClean="0"/>
              <a:t> is made up of:</a:t>
            </a:r>
          </a:p>
        </p:txBody>
      </p:sp>
      <p:sp>
        <p:nvSpPr>
          <p:cNvPr id="5" name="Text Placeholder 4"/>
          <p:cNvSpPr>
            <a:spLocks noGrp="1"/>
          </p:cNvSpPr>
          <p:nvPr>
            <p:ph type="body" sz="quarter" idx="3"/>
          </p:nvPr>
        </p:nvSpPr>
        <p:spPr>
          <a:xfrm>
            <a:off x="6208710" y="3441699"/>
            <a:ext cx="5754690" cy="576262"/>
          </a:xfrm>
        </p:spPr>
        <p:txBody>
          <a:bodyPr/>
          <a:lstStyle/>
          <a:p>
            <a:r>
              <a:rPr lang="en-GB" dirty="0" smtClean="0"/>
              <a:t>Capital Account (Financial </a:t>
            </a:r>
            <a:r>
              <a:rPr lang="en-GB" dirty="0"/>
              <a:t>A</a:t>
            </a:r>
            <a:r>
              <a:rPr lang="en-GB" dirty="0" smtClean="0"/>
              <a:t>ccount)</a:t>
            </a:r>
            <a:endParaRPr lang="en-GB" dirty="0"/>
          </a:p>
        </p:txBody>
      </p:sp>
      <p:sp>
        <p:nvSpPr>
          <p:cNvPr id="6" name="Content Placeholder 5"/>
          <p:cNvSpPr>
            <a:spLocks noGrp="1"/>
          </p:cNvSpPr>
          <p:nvPr>
            <p:ph sz="quarter" idx="4"/>
          </p:nvPr>
        </p:nvSpPr>
        <p:spPr>
          <a:xfrm>
            <a:off x="6208711" y="4017961"/>
            <a:ext cx="4825159" cy="2840039"/>
          </a:xfrm>
        </p:spPr>
        <p:txBody>
          <a:bodyPr/>
          <a:lstStyle/>
          <a:p>
            <a:pPr lvl="2"/>
            <a:r>
              <a:rPr lang="en-GB" sz="1800" dirty="0" smtClean="0"/>
              <a:t>Net balance of FDI</a:t>
            </a:r>
          </a:p>
          <a:p>
            <a:pPr lvl="2"/>
            <a:r>
              <a:rPr lang="en-GB" sz="1800" dirty="0" smtClean="0"/>
              <a:t>Net balance of portfolio investments</a:t>
            </a:r>
          </a:p>
          <a:p>
            <a:pPr lvl="2"/>
            <a:r>
              <a:rPr lang="en-GB" sz="1800" dirty="0" smtClean="0"/>
              <a:t>Net balance of short-term banking flows </a:t>
            </a:r>
            <a:r>
              <a:rPr lang="en-GB" sz="1800" b="1" i="1" dirty="0" smtClean="0"/>
              <a:t>(hot money)</a:t>
            </a:r>
            <a:endParaRPr lang="en-GB" sz="1800" b="1" i="1" dirty="0"/>
          </a:p>
          <a:p>
            <a:endParaRPr lang="en-GB" dirty="0"/>
          </a:p>
        </p:txBody>
      </p:sp>
      <p:sp>
        <p:nvSpPr>
          <p:cNvPr id="8" name="Content Placeholder 5"/>
          <p:cNvSpPr txBox="1">
            <a:spLocks/>
          </p:cNvSpPr>
          <p:nvPr/>
        </p:nvSpPr>
        <p:spPr>
          <a:xfrm>
            <a:off x="0" y="4017961"/>
            <a:ext cx="5980111" cy="2840039"/>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pPr lvl="2"/>
            <a:r>
              <a:rPr lang="en-GB" sz="1800" dirty="0" smtClean="0"/>
              <a:t>Balance of trade in goods</a:t>
            </a:r>
          </a:p>
          <a:p>
            <a:pPr lvl="2"/>
            <a:r>
              <a:rPr lang="en-GB" sz="1800" dirty="0" smtClean="0"/>
              <a:t>Balance of trade in services</a:t>
            </a:r>
          </a:p>
          <a:p>
            <a:pPr lvl="2"/>
            <a:r>
              <a:rPr lang="en-GB" sz="1800" dirty="0" smtClean="0"/>
              <a:t>Net investment income</a:t>
            </a:r>
          </a:p>
          <a:p>
            <a:pPr lvl="2"/>
            <a:r>
              <a:rPr lang="en-GB" sz="1800" dirty="0" smtClean="0"/>
              <a:t>Net overseas transfers</a:t>
            </a:r>
          </a:p>
          <a:p>
            <a:endParaRPr lang="en-GB" dirty="0"/>
          </a:p>
        </p:txBody>
      </p:sp>
      <p:sp>
        <p:nvSpPr>
          <p:cNvPr id="9" name="TextBox 8"/>
          <p:cNvSpPr txBox="1"/>
          <p:nvPr/>
        </p:nvSpPr>
        <p:spPr>
          <a:xfrm>
            <a:off x="1714500" y="6045200"/>
            <a:ext cx="8902700" cy="369332"/>
          </a:xfrm>
          <a:prstGeom prst="rect">
            <a:avLst/>
          </a:prstGeom>
          <a:noFill/>
        </p:spPr>
        <p:txBody>
          <a:bodyPr wrap="square" rtlCol="0">
            <a:spAutoFit/>
          </a:bodyPr>
          <a:lstStyle/>
          <a:p>
            <a:r>
              <a:rPr lang="en-GB" b="1" i="1" u="sng" dirty="0" smtClean="0"/>
              <a:t>The overall </a:t>
            </a:r>
            <a:r>
              <a:rPr lang="en-GB" b="1" i="1" u="sng" dirty="0" err="1" smtClean="0"/>
              <a:t>BoP</a:t>
            </a:r>
            <a:r>
              <a:rPr lang="en-GB" b="1" i="1" u="sng" dirty="0" smtClean="0"/>
              <a:t> must balance i.e. Current Account + Capital Account = 0</a:t>
            </a:r>
            <a:endParaRPr lang="en-GB" b="1" i="1" u="sng" dirty="0"/>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20101" y="279398"/>
            <a:ext cx="3457572" cy="1961305"/>
          </a:xfrm>
          <a:prstGeom prst="rect">
            <a:avLst/>
          </a:prstGeom>
        </p:spPr>
      </p:pic>
    </p:spTree>
    <p:extLst>
      <p:ext uri="{BB962C8B-B14F-4D97-AF65-F5344CB8AC3E}">
        <p14:creationId xmlns:p14="http://schemas.microsoft.com/office/powerpoint/2010/main" val="1819109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Balance of Payments (</a:t>
            </a:r>
            <a:r>
              <a:rPr lang="en-GB" dirty="0" err="1"/>
              <a:t>BoP</a:t>
            </a:r>
            <a:r>
              <a:rPr lang="en-GB" dirty="0"/>
              <a:t>)</a:t>
            </a:r>
          </a:p>
        </p:txBody>
      </p:sp>
      <p:sp>
        <p:nvSpPr>
          <p:cNvPr id="3" name="Content Placeholder 2"/>
          <p:cNvSpPr>
            <a:spLocks noGrp="1"/>
          </p:cNvSpPr>
          <p:nvPr>
            <p:ph idx="1"/>
          </p:nvPr>
        </p:nvSpPr>
        <p:spPr>
          <a:xfrm>
            <a:off x="279400" y="2311400"/>
            <a:ext cx="11379200" cy="4216400"/>
          </a:xfrm>
        </p:spPr>
        <p:txBody>
          <a:bodyPr>
            <a:normAutofit/>
          </a:bodyPr>
          <a:lstStyle/>
          <a:p>
            <a:r>
              <a:rPr lang="en-GB" b="1" i="1" dirty="0"/>
              <a:t>The </a:t>
            </a:r>
            <a:r>
              <a:rPr lang="en-GB" b="1" i="1" dirty="0" err="1"/>
              <a:t>BoP</a:t>
            </a:r>
            <a:r>
              <a:rPr lang="en-GB" b="1" i="1" dirty="0"/>
              <a:t> shows us:</a:t>
            </a:r>
          </a:p>
          <a:p>
            <a:pPr lvl="1"/>
            <a:r>
              <a:rPr lang="en-GB" sz="1800" dirty="0"/>
              <a:t>The value of imports into the country compared with the value of exports from the country</a:t>
            </a:r>
          </a:p>
          <a:p>
            <a:pPr lvl="1"/>
            <a:r>
              <a:rPr lang="en-GB" sz="1800" dirty="0"/>
              <a:t>Inflows of foreign currency compared to outflows of foreign currency</a:t>
            </a:r>
          </a:p>
          <a:p>
            <a:pPr lvl="2"/>
            <a:r>
              <a:rPr lang="en-GB" sz="1800" dirty="0"/>
              <a:t>A </a:t>
            </a:r>
            <a:r>
              <a:rPr lang="en-GB" sz="1800" b="1" i="1" dirty="0"/>
              <a:t>current account surplus </a:t>
            </a:r>
            <a:r>
              <a:rPr lang="en-GB" sz="1800" dirty="0"/>
              <a:t>means that there is a net inflow of foreign currency. This then means that a deficit can be run on the capital account i.e. foreign currency can be used to make investments abroad</a:t>
            </a:r>
          </a:p>
          <a:p>
            <a:pPr lvl="2"/>
            <a:r>
              <a:rPr lang="en-GB" sz="1800" dirty="0"/>
              <a:t>A </a:t>
            </a:r>
            <a:r>
              <a:rPr lang="en-GB" sz="1800" b="1" i="1" dirty="0"/>
              <a:t>current account deficit </a:t>
            </a:r>
            <a:r>
              <a:rPr lang="en-GB" sz="1800" dirty="0"/>
              <a:t>means that there is a net outflow of foreign currency. This then means that a surplus is required on the capital account. The country will need to attract investments of foreign currency back into the economy to ensure that we can carry on paying for our imports. Countries here therefore have to be good at attracting foreign direct investment</a:t>
            </a:r>
          </a:p>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72500" y="0"/>
            <a:ext cx="3460750" cy="2451100"/>
          </a:xfrm>
          <a:prstGeom prst="rect">
            <a:avLst/>
          </a:prstGeom>
        </p:spPr>
      </p:pic>
    </p:spTree>
    <p:extLst>
      <p:ext uri="{BB962C8B-B14F-4D97-AF65-F5344CB8AC3E}">
        <p14:creationId xmlns:p14="http://schemas.microsoft.com/office/powerpoint/2010/main" val="3913196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are the causes of a current account  deficit?</a:t>
            </a:r>
            <a:endParaRPr lang="en-GB" dirty="0"/>
          </a:p>
        </p:txBody>
      </p:sp>
      <p:sp>
        <p:nvSpPr>
          <p:cNvPr id="3" name="Content Placeholder 2"/>
          <p:cNvSpPr>
            <a:spLocks noGrp="1"/>
          </p:cNvSpPr>
          <p:nvPr>
            <p:ph idx="1"/>
          </p:nvPr>
        </p:nvSpPr>
        <p:spPr>
          <a:xfrm>
            <a:off x="228600" y="2197100"/>
            <a:ext cx="11544300" cy="4127500"/>
          </a:xfrm>
        </p:spPr>
        <p:txBody>
          <a:bodyPr>
            <a:noAutofit/>
          </a:bodyPr>
          <a:lstStyle/>
          <a:p>
            <a:r>
              <a:rPr lang="en-GB" b="1" i="1" dirty="0" smtClean="0"/>
              <a:t>A Current Account can either be:</a:t>
            </a:r>
          </a:p>
          <a:p>
            <a:pPr lvl="1"/>
            <a:r>
              <a:rPr lang="en-GB" sz="1800" b="1" i="1" dirty="0" smtClean="0"/>
              <a:t>Trade deficit </a:t>
            </a:r>
            <a:r>
              <a:rPr lang="en-GB" sz="1800" dirty="0" smtClean="0"/>
              <a:t>= where the value of imports exceeds the value of exports</a:t>
            </a:r>
          </a:p>
          <a:p>
            <a:pPr lvl="1"/>
            <a:r>
              <a:rPr lang="en-GB" sz="1800" b="1" i="1" dirty="0" smtClean="0"/>
              <a:t>Trade surplus </a:t>
            </a:r>
            <a:r>
              <a:rPr lang="en-GB" sz="1800" dirty="0" smtClean="0"/>
              <a:t>= where the value of exports exceeds the value of imports</a:t>
            </a:r>
          </a:p>
          <a:p>
            <a:pPr lvl="1"/>
            <a:r>
              <a:rPr lang="en-GB" sz="1800" b="1" i="1" dirty="0" smtClean="0"/>
              <a:t>Trade balance </a:t>
            </a:r>
            <a:r>
              <a:rPr lang="en-GB" sz="1800" dirty="0" smtClean="0"/>
              <a:t>= where the value of imports = value of exports</a:t>
            </a:r>
          </a:p>
          <a:p>
            <a:r>
              <a:rPr lang="en-GB" b="1" i="1" dirty="0" smtClean="0"/>
              <a:t>Causes of a trade deficit:</a:t>
            </a:r>
          </a:p>
          <a:p>
            <a:pPr lvl="1"/>
            <a:r>
              <a:rPr lang="en-GB" sz="1800" b="1" i="1" dirty="0" smtClean="0"/>
              <a:t>Overvalued exchange rates </a:t>
            </a:r>
            <a:r>
              <a:rPr lang="en-GB" sz="1800" dirty="0" smtClean="0"/>
              <a:t>– this lowers competitiveness. Imports become cheaper and export more expensive</a:t>
            </a:r>
          </a:p>
          <a:p>
            <a:pPr lvl="1"/>
            <a:r>
              <a:rPr lang="en-GB" sz="1800" b="1" i="1" dirty="0" smtClean="0"/>
              <a:t>High consumer spending </a:t>
            </a:r>
            <a:r>
              <a:rPr lang="en-GB" sz="1800" dirty="0" smtClean="0"/>
              <a:t>– this is particularly likely to cause a growing trade deficit if consumers have a high marginal propensity to import</a:t>
            </a:r>
          </a:p>
          <a:p>
            <a:pPr lvl="1"/>
            <a:r>
              <a:rPr lang="en-GB" sz="1800" b="1" i="1" dirty="0" smtClean="0"/>
              <a:t>Unbalanced economy </a:t>
            </a:r>
            <a:r>
              <a:rPr lang="en-GB" sz="1800" dirty="0" smtClean="0"/>
              <a:t>– an economy based on consumer spending as opposed to investment and exports</a:t>
            </a:r>
          </a:p>
          <a:p>
            <a:pPr lvl="1"/>
            <a:r>
              <a:rPr lang="en-GB" sz="1800" b="1" i="1" dirty="0" smtClean="0"/>
              <a:t>Lack of competitiveness of domestic firms – </a:t>
            </a:r>
            <a:r>
              <a:rPr lang="en-GB" sz="1800" dirty="0" smtClean="0"/>
              <a:t>in terms of price and quality</a:t>
            </a:r>
            <a:endParaRPr lang="en-GB" sz="1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0"/>
            <a:ext cx="2857500" cy="3733800"/>
          </a:xfrm>
          <a:prstGeom prst="rect">
            <a:avLst/>
          </a:prstGeom>
        </p:spPr>
      </p:pic>
    </p:spTree>
    <p:extLst>
      <p:ext uri="{BB962C8B-B14F-4D97-AF65-F5344CB8AC3E}">
        <p14:creationId xmlns:p14="http://schemas.microsoft.com/office/powerpoint/2010/main" val="8043636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are the causes of a current account  deficit?</a:t>
            </a:r>
          </a:p>
        </p:txBody>
      </p:sp>
      <p:sp>
        <p:nvSpPr>
          <p:cNvPr id="3" name="Content Placeholder 2"/>
          <p:cNvSpPr>
            <a:spLocks noGrp="1"/>
          </p:cNvSpPr>
          <p:nvPr>
            <p:ph idx="1"/>
          </p:nvPr>
        </p:nvSpPr>
        <p:spPr>
          <a:xfrm>
            <a:off x="431800" y="2489200"/>
            <a:ext cx="11353800" cy="3416300"/>
          </a:xfrm>
        </p:spPr>
        <p:txBody>
          <a:bodyPr/>
          <a:lstStyle/>
          <a:p>
            <a:r>
              <a:rPr lang="en-GB" b="1" i="1" dirty="0"/>
              <a:t>Causes of a trade deficit</a:t>
            </a:r>
            <a:r>
              <a:rPr lang="en-GB" b="1" i="1" dirty="0" smtClean="0"/>
              <a:t>:</a:t>
            </a:r>
          </a:p>
          <a:p>
            <a:pPr lvl="1"/>
            <a:r>
              <a:rPr lang="en-GB" b="1" i="1" dirty="0" smtClean="0"/>
              <a:t>Deindustrialisation – </a:t>
            </a:r>
            <a:r>
              <a:rPr lang="en-GB" dirty="0" smtClean="0"/>
              <a:t>manufacturing decline leads to lower output of goods within the UK</a:t>
            </a:r>
          </a:p>
          <a:p>
            <a:pPr lvl="1"/>
            <a:r>
              <a:rPr lang="en-GB" b="1" i="1" dirty="0" smtClean="0"/>
              <a:t>Low levels of investment into capital and labour – </a:t>
            </a:r>
            <a:r>
              <a:rPr lang="en-GB" dirty="0" smtClean="0"/>
              <a:t>leads to low productivity</a:t>
            </a:r>
          </a:p>
          <a:p>
            <a:pPr lvl="1"/>
            <a:r>
              <a:rPr lang="en-GB" b="1" i="1" dirty="0" smtClean="0"/>
              <a:t>Rise of new global suppliers – </a:t>
            </a:r>
            <a:r>
              <a:rPr lang="en-GB" dirty="0" smtClean="0"/>
              <a:t>mainly Asian economies such as India and China</a:t>
            </a:r>
            <a:endParaRPr lang="en-GB" b="1" i="1" dirty="0" smtClean="0"/>
          </a:p>
          <a:p>
            <a:pPr lvl="1"/>
            <a:endParaRPr lang="en-GB" b="1" i="1" dirty="0"/>
          </a:p>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21500" y="4467225"/>
            <a:ext cx="5048250" cy="2114550"/>
          </a:xfrm>
          <a:prstGeom prst="rect">
            <a:avLst/>
          </a:prstGeom>
        </p:spPr>
      </p:pic>
    </p:spTree>
    <p:extLst>
      <p:ext uri="{BB962C8B-B14F-4D97-AF65-F5344CB8AC3E}">
        <p14:creationId xmlns:p14="http://schemas.microsoft.com/office/powerpoint/2010/main" val="2081691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6154" y="927100"/>
            <a:ext cx="8761413" cy="706964"/>
          </a:xfrm>
        </p:spPr>
        <p:txBody>
          <a:bodyPr/>
          <a:lstStyle/>
          <a:p>
            <a:r>
              <a:rPr lang="en-GB" dirty="0" smtClean="0"/>
              <a:t>UK’s persistent Current </a:t>
            </a:r>
            <a:br>
              <a:rPr lang="en-GB" dirty="0" smtClean="0"/>
            </a:br>
            <a:r>
              <a:rPr lang="en-GB" dirty="0" smtClean="0"/>
              <a:t>Account deficit</a:t>
            </a:r>
            <a:endParaRPr lang="en-GB" dirty="0"/>
          </a:p>
        </p:txBody>
      </p:sp>
      <p:sp>
        <p:nvSpPr>
          <p:cNvPr id="3" name="Content Placeholder 2"/>
          <p:cNvSpPr>
            <a:spLocks noGrp="1"/>
          </p:cNvSpPr>
          <p:nvPr>
            <p:ph idx="1"/>
          </p:nvPr>
        </p:nvSpPr>
        <p:spPr>
          <a:xfrm>
            <a:off x="88900" y="2705100"/>
            <a:ext cx="11633200" cy="3416300"/>
          </a:xfrm>
        </p:spPr>
        <p:txBody>
          <a:bodyPr>
            <a:normAutofit/>
          </a:bodyPr>
          <a:lstStyle/>
          <a:p>
            <a:r>
              <a:rPr lang="en-GB" b="1" i="1" dirty="0" smtClean="0"/>
              <a:t>UK trade deficit currently stands at approximately 3.2% of GDP. The causes of this include:</a:t>
            </a:r>
          </a:p>
          <a:p>
            <a:pPr lvl="1"/>
            <a:r>
              <a:rPr lang="en-GB" sz="1800" b="1" i="1" dirty="0" smtClean="0"/>
              <a:t>Deficit in trade in goods </a:t>
            </a:r>
            <a:r>
              <a:rPr lang="en-GB" sz="1800" dirty="0" smtClean="0"/>
              <a:t>– large deficits in goods such as finished goods such as clothing, footwear and TVs but in also in areas such as fuels, beverages and tobacco. We also import vast quantities of semi-finished goods</a:t>
            </a:r>
          </a:p>
          <a:p>
            <a:pPr lvl="1"/>
            <a:r>
              <a:rPr lang="en-GB" sz="1800" b="1" i="1" dirty="0" smtClean="0"/>
              <a:t>Surplus in services </a:t>
            </a:r>
            <a:r>
              <a:rPr lang="en-GB" sz="1800" dirty="0" smtClean="0"/>
              <a:t>exists e.g. in areas such as finance, but this is not significant enough to cover the deficit in goods</a:t>
            </a:r>
          </a:p>
          <a:p>
            <a:pPr lvl="1"/>
            <a:r>
              <a:rPr lang="en-GB" sz="1800" b="1" i="1" dirty="0" smtClean="0"/>
              <a:t>Financial flows </a:t>
            </a:r>
            <a:r>
              <a:rPr lang="en-GB" sz="1800" dirty="0" smtClean="0"/>
              <a:t>– the UK is able to run a current account deficit due to success on the capital account i.e. we are able to attract foreign currency via portfolio investments and FDI</a:t>
            </a:r>
          </a:p>
          <a:p>
            <a:pPr lvl="1"/>
            <a:r>
              <a:rPr lang="en-GB" sz="1800" b="1" i="1" dirty="0" smtClean="0"/>
              <a:t>High consumption rates </a:t>
            </a:r>
            <a:r>
              <a:rPr lang="en-GB" sz="1800" dirty="0" smtClean="0"/>
              <a:t>as well as a high </a:t>
            </a:r>
            <a:r>
              <a:rPr lang="en-GB" sz="1800" b="1" i="1" dirty="0" smtClean="0"/>
              <a:t>marginal propensity to import</a:t>
            </a:r>
            <a:endParaRPr lang="en-GB" sz="1800" b="1" i="1"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23100" y="-1"/>
            <a:ext cx="5191967" cy="2576467"/>
          </a:xfrm>
          <a:prstGeom prst="rect">
            <a:avLst/>
          </a:prstGeom>
        </p:spPr>
      </p:pic>
    </p:spTree>
    <p:extLst>
      <p:ext uri="{BB962C8B-B14F-4D97-AF65-F5344CB8AC3E}">
        <p14:creationId xmlns:p14="http://schemas.microsoft.com/office/powerpoint/2010/main" val="30563895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9081246" cy="706964"/>
          </a:xfrm>
        </p:spPr>
        <p:txBody>
          <a:bodyPr/>
          <a:lstStyle/>
          <a:p>
            <a:r>
              <a:rPr lang="en-GB" dirty="0" smtClean="0"/>
              <a:t>Does a Current Account </a:t>
            </a:r>
            <a:br>
              <a:rPr lang="en-GB" dirty="0" smtClean="0"/>
            </a:br>
            <a:r>
              <a:rPr lang="en-GB" dirty="0" smtClean="0"/>
              <a:t>deficit matter?</a:t>
            </a:r>
            <a:endParaRPr lang="en-GB" dirty="0"/>
          </a:p>
        </p:txBody>
      </p:sp>
      <p:sp>
        <p:nvSpPr>
          <p:cNvPr id="3" name="Content Placeholder 2"/>
          <p:cNvSpPr>
            <a:spLocks noGrp="1"/>
          </p:cNvSpPr>
          <p:nvPr>
            <p:ph idx="1"/>
          </p:nvPr>
        </p:nvSpPr>
        <p:spPr>
          <a:xfrm>
            <a:off x="215900" y="2374900"/>
            <a:ext cx="11722100" cy="4089400"/>
          </a:xfrm>
        </p:spPr>
        <p:txBody>
          <a:bodyPr>
            <a:normAutofit/>
          </a:bodyPr>
          <a:lstStyle/>
          <a:p>
            <a:r>
              <a:rPr lang="en-GB" dirty="0" smtClean="0"/>
              <a:t>A current account deficit means that the UK has to attract foreign currency into the UK in order to finance import demand. The current account deficit is currently approximately -£16 billion, which means approximately £16billion of foreign currency needs to come into the economy to finance the current account deficit</a:t>
            </a:r>
          </a:p>
          <a:p>
            <a:r>
              <a:rPr lang="en-GB" b="1" i="1" dirty="0" smtClean="0"/>
              <a:t>Problems of a current account deficit:</a:t>
            </a:r>
          </a:p>
          <a:p>
            <a:pPr lvl="1"/>
            <a:r>
              <a:rPr lang="en-GB" dirty="0" smtClean="0"/>
              <a:t>Sign of poor competitiveness</a:t>
            </a:r>
          </a:p>
          <a:p>
            <a:pPr lvl="1"/>
            <a:r>
              <a:rPr lang="en-GB" dirty="0" smtClean="0"/>
              <a:t>If we cannot finance it via a capital account surplus, then the currency will depreciate, which leads to increased import prices and therefore reduced standards of living</a:t>
            </a:r>
          </a:p>
          <a:p>
            <a:r>
              <a:rPr lang="en-GB" b="1" i="1" dirty="0" smtClean="0"/>
              <a:t>Why we shouldn’t worry about a current account deficit:</a:t>
            </a:r>
          </a:p>
          <a:p>
            <a:pPr lvl="1"/>
            <a:r>
              <a:rPr lang="en-GB" b="1" i="1" dirty="0" smtClean="0"/>
              <a:t>Capital Account surplus </a:t>
            </a:r>
            <a:r>
              <a:rPr lang="en-GB" dirty="0" smtClean="0"/>
              <a:t>finances it</a:t>
            </a:r>
          </a:p>
          <a:p>
            <a:pPr lvl="1"/>
            <a:r>
              <a:rPr lang="en-GB" dirty="0" smtClean="0"/>
              <a:t>We have a </a:t>
            </a:r>
            <a:r>
              <a:rPr lang="en-GB" b="1" i="1" dirty="0" smtClean="0"/>
              <a:t>floating exchange rate system</a:t>
            </a:r>
            <a:r>
              <a:rPr lang="en-GB" dirty="0" smtClean="0"/>
              <a:t>. An inability to finance a current account deficit would mean currency values would change to improve the current account</a:t>
            </a:r>
          </a:p>
          <a:p>
            <a:pPr lvl="1"/>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29600" y="0"/>
            <a:ext cx="3962400" cy="2273300"/>
          </a:xfrm>
          <a:prstGeom prst="rect">
            <a:avLst/>
          </a:prstGeom>
        </p:spPr>
      </p:pic>
    </p:spTree>
    <p:extLst>
      <p:ext uri="{BB962C8B-B14F-4D97-AF65-F5344CB8AC3E}">
        <p14:creationId xmlns:p14="http://schemas.microsoft.com/office/powerpoint/2010/main" val="34044927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does the </a:t>
            </a:r>
            <a:r>
              <a:rPr lang="en-GB" dirty="0" err="1" smtClean="0"/>
              <a:t>BoP</a:t>
            </a:r>
            <a:r>
              <a:rPr lang="en-GB" dirty="0" smtClean="0"/>
              <a:t> balance?</a:t>
            </a:r>
            <a:endParaRPr lang="en-GB" dirty="0"/>
          </a:p>
        </p:txBody>
      </p:sp>
      <p:sp>
        <p:nvSpPr>
          <p:cNvPr id="3" name="Content Placeholder 2"/>
          <p:cNvSpPr>
            <a:spLocks noGrp="1"/>
          </p:cNvSpPr>
          <p:nvPr>
            <p:ph idx="1"/>
          </p:nvPr>
        </p:nvSpPr>
        <p:spPr>
          <a:xfrm>
            <a:off x="431800" y="2603500"/>
            <a:ext cx="11341100" cy="4051300"/>
          </a:xfrm>
        </p:spPr>
        <p:txBody>
          <a:bodyPr/>
          <a:lstStyle/>
          <a:p>
            <a:r>
              <a:rPr lang="en-GB" b="1" i="1" dirty="0" smtClean="0"/>
              <a:t>Numerical example:</a:t>
            </a:r>
          </a:p>
          <a:p>
            <a:pPr lvl="1"/>
            <a:r>
              <a:rPr lang="en-GB" sz="1800" dirty="0" smtClean="0"/>
              <a:t>If the UK imports £500million worth of cars from USA, then the UK will need to buy £500million worth of US $ - we would therefore need an inflow of money on the capital account</a:t>
            </a:r>
          </a:p>
          <a:p>
            <a:pPr lvl="1"/>
            <a:r>
              <a:rPr lang="en-GB" sz="1800" dirty="0" smtClean="0"/>
              <a:t>This can be achieved by the Americans depositing £500million worth of US $s into UK Banks. This money is then used to fund our demand for American cars</a:t>
            </a:r>
          </a:p>
          <a:p>
            <a:pPr lvl="1"/>
            <a:r>
              <a:rPr lang="en-GB" sz="1800" dirty="0" smtClean="0"/>
              <a:t>If we couldn’t attract foreign currency in to the UK, then in effect the supply of £’s would exceed the demand for £’s, which would lead to a currency depreciation to create equilibrium</a:t>
            </a:r>
          </a:p>
          <a:p>
            <a:pPr lvl="1"/>
            <a:r>
              <a:rPr lang="en-GB" sz="1800" dirty="0" smtClean="0"/>
              <a:t>The weaker currency would help reduce the trade deficit on the current account, which would eventually balance out the </a:t>
            </a:r>
            <a:r>
              <a:rPr lang="en-GB" sz="1800" dirty="0" err="1" smtClean="0"/>
              <a:t>BoP</a:t>
            </a:r>
            <a:endParaRPr lang="en-GB" sz="1800" dirty="0" smtClean="0"/>
          </a:p>
          <a:p>
            <a:pPr lvl="1"/>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13800" y="0"/>
            <a:ext cx="3378200" cy="2533650"/>
          </a:xfrm>
          <a:prstGeom prst="rect">
            <a:avLst/>
          </a:prstGeom>
        </p:spPr>
      </p:pic>
    </p:spTree>
    <p:extLst>
      <p:ext uri="{BB962C8B-B14F-4D97-AF65-F5344CB8AC3E}">
        <p14:creationId xmlns:p14="http://schemas.microsoft.com/office/powerpoint/2010/main" val="910199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Capital Account</a:t>
            </a:r>
            <a:endParaRPr lang="en-GB" dirty="0"/>
          </a:p>
        </p:txBody>
      </p:sp>
      <p:sp>
        <p:nvSpPr>
          <p:cNvPr id="3" name="Content Placeholder 2"/>
          <p:cNvSpPr>
            <a:spLocks noGrp="1"/>
          </p:cNvSpPr>
          <p:nvPr>
            <p:ph idx="1"/>
          </p:nvPr>
        </p:nvSpPr>
        <p:spPr>
          <a:xfrm>
            <a:off x="508000" y="2616200"/>
            <a:ext cx="11112500" cy="3771900"/>
          </a:xfrm>
        </p:spPr>
        <p:txBody>
          <a:bodyPr/>
          <a:lstStyle/>
          <a:p>
            <a:r>
              <a:rPr lang="en-GB" b="1" i="1" dirty="0" smtClean="0"/>
              <a:t>Long-term</a:t>
            </a:r>
            <a:r>
              <a:rPr lang="en-GB" dirty="0" smtClean="0"/>
              <a:t> money flows include; </a:t>
            </a:r>
            <a:r>
              <a:rPr lang="en-GB" b="1" i="1" dirty="0" smtClean="0"/>
              <a:t>portfolio investment and FDI</a:t>
            </a:r>
          </a:p>
          <a:p>
            <a:r>
              <a:rPr lang="en-GB" b="1" i="1" dirty="0" smtClean="0"/>
              <a:t>Short-term</a:t>
            </a:r>
            <a:r>
              <a:rPr lang="en-GB" dirty="0" smtClean="0"/>
              <a:t> money flows are known as </a:t>
            </a:r>
            <a:r>
              <a:rPr lang="en-GB" b="1" i="1" dirty="0" smtClean="0"/>
              <a:t>hot money</a:t>
            </a:r>
            <a:r>
              <a:rPr lang="en-GB" dirty="0" smtClean="0"/>
              <a:t>. Here speculators move funds into different economies based on interest rates and expectations over future exchange rates. For example money will flow out of an economy if interest rates fall and investors speculate that the currency will depreciate</a:t>
            </a:r>
          </a:p>
          <a:p>
            <a:r>
              <a:rPr lang="en-GB" b="1" i="1" dirty="0" smtClean="0"/>
              <a:t>Hot money </a:t>
            </a:r>
            <a:r>
              <a:rPr lang="en-GB" dirty="0" smtClean="0"/>
              <a:t>is said to be money flows created for reasons other than </a:t>
            </a:r>
            <a:r>
              <a:rPr lang="en-GB" b="1" i="1" dirty="0" smtClean="0"/>
              <a:t>exports or investment</a:t>
            </a:r>
          </a:p>
          <a:p>
            <a:r>
              <a:rPr lang="en-GB" dirty="0" smtClean="0"/>
              <a:t>A problem created by hot money is that it can </a:t>
            </a:r>
            <a:r>
              <a:rPr lang="en-GB" b="1" i="1" dirty="0" smtClean="0"/>
              <a:t>destabilise</a:t>
            </a:r>
            <a:r>
              <a:rPr lang="en-GB" dirty="0" smtClean="0"/>
              <a:t> a currency and impact on trade</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45500" y="0"/>
            <a:ext cx="3746500" cy="2768600"/>
          </a:xfrm>
          <a:prstGeom prst="rect">
            <a:avLst/>
          </a:prstGeom>
        </p:spPr>
      </p:pic>
    </p:spTree>
    <p:extLst>
      <p:ext uri="{BB962C8B-B14F-4D97-AF65-F5344CB8AC3E}">
        <p14:creationId xmlns:p14="http://schemas.microsoft.com/office/powerpoint/2010/main" val="7424078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661</TotalTime>
  <Words>1471</Words>
  <Application>Microsoft Office PowerPoint</Application>
  <PresentationFormat>Widescreen</PresentationFormat>
  <Paragraphs>110</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Century Gothic</vt:lpstr>
      <vt:lpstr>Wingdings 3</vt:lpstr>
      <vt:lpstr>Ion Boardroom</vt:lpstr>
      <vt:lpstr>ECON 4</vt:lpstr>
      <vt:lpstr>Balance of Payments (BoP)</vt:lpstr>
      <vt:lpstr>Balance of Payments (BoP)</vt:lpstr>
      <vt:lpstr>What are the causes of a current account  deficit?</vt:lpstr>
      <vt:lpstr>What are the causes of a current account  deficit?</vt:lpstr>
      <vt:lpstr>UK’s persistent Current  Account deficit</vt:lpstr>
      <vt:lpstr>Does a Current Account  deficit matter?</vt:lpstr>
      <vt:lpstr>How does the BoP balance?</vt:lpstr>
      <vt:lpstr>Capital Account</vt:lpstr>
      <vt:lpstr>Importance of the City of London to the UK Economy</vt:lpstr>
      <vt:lpstr>Problems of trade imbalances</vt:lpstr>
      <vt:lpstr>Solving a trade imbalance – deflating demand </vt:lpstr>
      <vt:lpstr>Solving a trade imbalance – devaluation</vt:lpstr>
      <vt:lpstr>Solving a trade  imbalance – devaluation</vt:lpstr>
      <vt:lpstr>Solving a trade imbalance  – direct controls</vt:lpstr>
      <vt:lpstr>Solving a trade imbalance – supply-side policies</vt:lpstr>
      <vt:lpstr>Solving a trade surplus</vt:lpstr>
    </vt:vector>
  </TitlesOfParts>
  <Company>Huddersfield New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 4</dc:title>
  <dc:creator>Daryl Stappard</dc:creator>
  <cp:lastModifiedBy>Daryl Stappard</cp:lastModifiedBy>
  <cp:revision>41</cp:revision>
  <cp:lastPrinted>2015-07-03T12:23:48Z</cp:lastPrinted>
  <dcterms:created xsi:type="dcterms:W3CDTF">2015-07-02T07:34:23Z</dcterms:created>
  <dcterms:modified xsi:type="dcterms:W3CDTF">2015-07-03T12:24:12Z</dcterms:modified>
</cp:coreProperties>
</file>