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99BBA1D1-56C4-4DA3-88D7-F26324A7976F}" type="datetimeFigureOut">
              <a:rPr lang="en-GB" smtClean="0"/>
              <a:t>02/07/2015</a:t>
            </a:fld>
            <a:endParaRPr lang="en-GB"/>
          </a:p>
        </p:txBody>
      </p:sp>
      <p:sp>
        <p:nvSpPr>
          <p:cNvPr id="4" name="Footer Placeholder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97121FED-82FD-4849-ACF2-B157D61EFCD4}" type="slidenum">
              <a:rPr lang="en-GB" smtClean="0"/>
              <a:t>‹#›</a:t>
            </a:fld>
            <a:endParaRPr lang="en-GB"/>
          </a:p>
        </p:txBody>
      </p:sp>
    </p:spTree>
    <p:extLst>
      <p:ext uri="{BB962C8B-B14F-4D97-AF65-F5344CB8AC3E}">
        <p14:creationId xmlns:p14="http://schemas.microsoft.com/office/powerpoint/2010/main" val="31641440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7/2/2015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7/2/2015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7/2/2015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7/2/2015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7/2/2015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7/2/2015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7/2/2015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7/2/2015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7/2/2015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7/2/2015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7/2/2015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7/2/2015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ECON 4</a:t>
            </a:r>
            <a:endParaRPr lang="en-GB" dirty="0"/>
          </a:p>
        </p:txBody>
      </p:sp>
      <p:sp>
        <p:nvSpPr>
          <p:cNvPr id="3" name="Subtitle 2"/>
          <p:cNvSpPr>
            <a:spLocks noGrp="1"/>
          </p:cNvSpPr>
          <p:nvPr>
            <p:ph type="subTitle" idx="1"/>
          </p:nvPr>
        </p:nvSpPr>
        <p:spPr/>
        <p:txBody>
          <a:bodyPr>
            <a:normAutofit fontScale="92500" lnSpcReduction="20000"/>
          </a:bodyPr>
          <a:lstStyle/>
          <a:p>
            <a:r>
              <a:rPr lang="en-GB" sz="2800" dirty="0" smtClean="0"/>
              <a:t>TOPIC </a:t>
            </a:r>
            <a:r>
              <a:rPr lang="en-GB" sz="2800" dirty="0" smtClean="0"/>
              <a:t>7) EXCHANGE RATE</a:t>
            </a:r>
          </a:p>
          <a:p>
            <a:r>
              <a:rPr lang="en-GB" sz="2800" dirty="0" smtClean="0"/>
              <a:t>SYSTEMS</a:t>
            </a:r>
            <a:endParaRPr lang="en-GB"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9600" y="2021985"/>
            <a:ext cx="4210050" cy="3616816"/>
          </a:xfrm>
          <a:prstGeom prst="rect">
            <a:avLst/>
          </a:prstGeom>
        </p:spPr>
      </p:pic>
    </p:spTree>
    <p:extLst>
      <p:ext uri="{BB962C8B-B14F-4D97-AF65-F5344CB8AC3E}">
        <p14:creationId xmlns:p14="http://schemas.microsoft.com/office/powerpoint/2010/main" val="227207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Floating exchange rate</a:t>
            </a:r>
            <a:endParaRPr lang="en-GB" dirty="0"/>
          </a:p>
        </p:txBody>
      </p:sp>
      <p:sp>
        <p:nvSpPr>
          <p:cNvPr id="3" name="Text Placeholder 2"/>
          <p:cNvSpPr>
            <a:spLocks noGrp="1"/>
          </p:cNvSpPr>
          <p:nvPr>
            <p:ph type="body" idx="1"/>
          </p:nvPr>
        </p:nvSpPr>
        <p:spPr>
          <a:xfrm>
            <a:off x="228601" y="2391569"/>
            <a:ext cx="5751512" cy="576262"/>
          </a:xfrm>
        </p:spPr>
        <p:txBody>
          <a:bodyPr/>
          <a:lstStyle/>
          <a:p>
            <a:r>
              <a:rPr lang="en-GB" dirty="0" smtClean="0"/>
              <a:t>Benefits	</a:t>
            </a:r>
            <a:endParaRPr lang="en-GB" dirty="0"/>
          </a:p>
        </p:txBody>
      </p:sp>
      <p:sp>
        <p:nvSpPr>
          <p:cNvPr id="4" name="Content Placeholder 3"/>
          <p:cNvSpPr>
            <a:spLocks noGrp="1"/>
          </p:cNvSpPr>
          <p:nvPr>
            <p:ph sz="half" idx="2"/>
          </p:nvPr>
        </p:nvSpPr>
        <p:spPr>
          <a:xfrm>
            <a:off x="228601" y="3179762"/>
            <a:ext cx="5751511" cy="3297238"/>
          </a:xfrm>
        </p:spPr>
        <p:txBody>
          <a:bodyPr>
            <a:normAutofit lnSpcReduction="10000"/>
          </a:bodyPr>
          <a:lstStyle/>
          <a:p>
            <a:r>
              <a:rPr lang="en-GB" b="1" i="1" dirty="0" smtClean="0"/>
              <a:t>Automatic balance of payments adjustment </a:t>
            </a:r>
            <a:r>
              <a:rPr lang="en-GB" dirty="0" smtClean="0"/>
              <a:t>– trade deficit = currency depreciation = increased exports and lower imports</a:t>
            </a:r>
          </a:p>
          <a:p>
            <a:r>
              <a:rPr lang="en-GB" b="1" i="1" dirty="0" smtClean="0"/>
              <a:t>Freeing monetary and fiscal policy </a:t>
            </a:r>
            <a:r>
              <a:rPr lang="en-GB" dirty="0" smtClean="0"/>
              <a:t>for other targets e.g. lower interest rates to deal with a recession, will weaken the currency – this will actually help end the recession by promoting export demand</a:t>
            </a:r>
          </a:p>
          <a:p>
            <a:r>
              <a:rPr lang="en-GB" dirty="0" smtClean="0"/>
              <a:t>Lower need to hold </a:t>
            </a:r>
            <a:r>
              <a:rPr lang="en-GB" b="1" i="1" dirty="0" smtClean="0"/>
              <a:t>foreign currency reserves </a:t>
            </a:r>
            <a:r>
              <a:rPr lang="en-GB" dirty="0" smtClean="0"/>
              <a:t>– money can therefore be used in other ways such as government spending</a:t>
            </a:r>
            <a:endParaRPr lang="en-GB" dirty="0"/>
          </a:p>
        </p:txBody>
      </p:sp>
      <p:sp>
        <p:nvSpPr>
          <p:cNvPr id="5" name="Text Placeholder 4"/>
          <p:cNvSpPr>
            <a:spLocks noGrp="1"/>
          </p:cNvSpPr>
          <p:nvPr>
            <p:ph type="body" sz="quarter" idx="3"/>
          </p:nvPr>
        </p:nvSpPr>
        <p:spPr>
          <a:xfrm>
            <a:off x="6208712" y="2340769"/>
            <a:ext cx="5780088" cy="576262"/>
          </a:xfrm>
        </p:spPr>
        <p:txBody>
          <a:bodyPr/>
          <a:lstStyle/>
          <a:p>
            <a:r>
              <a:rPr lang="en-GB" dirty="0" smtClean="0"/>
              <a:t>Drawbacks</a:t>
            </a:r>
            <a:endParaRPr lang="en-GB" dirty="0"/>
          </a:p>
        </p:txBody>
      </p:sp>
      <p:sp>
        <p:nvSpPr>
          <p:cNvPr id="6" name="Content Placeholder 5"/>
          <p:cNvSpPr>
            <a:spLocks noGrp="1"/>
          </p:cNvSpPr>
          <p:nvPr>
            <p:ph sz="quarter" idx="4"/>
          </p:nvPr>
        </p:nvSpPr>
        <p:spPr>
          <a:xfrm>
            <a:off x="6208712" y="3179762"/>
            <a:ext cx="5627688" cy="2840039"/>
          </a:xfrm>
        </p:spPr>
        <p:txBody>
          <a:bodyPr>
            <a:normAutofit fontScale="92500" lnSpcReduction="10000"/>
          </a:bodyPr>
          <a:lstStyle/>
          <a:p>
            <a:r>
              <a:rPr lang="en-GB" b="1" i="1" dirty="0" smtClean="0"/>
              <a:t>Uncertainty over currency value </a:t>
            </a:r>
            <a:r>
              <a:rPr lang="en-GB" dirty="0" smtClean="0"/>
              <a:t>= negative impact on firms. This can cut investment and lower international trade</a:t>
            </a:r>
          </a:p>
          <a:p>
            <a:r>
              <a:rPr lang="en-GB" b="1" i="1" dirty="0" smtClean="0"/>
              <a:t>Lack of discipline </a:t>
            </a:r>
            <a:r>
              <a:rPr lang="en-GB" dirty="0" smtClean="0"/>
              <a:t>– high inflation will not be punished because the currency would depreciate to help firms overcome inefficiencies</a:t>
            </a:r>
          </a:p>
          <a:p>
            <a:r>
              <a:rPr lang="en-GB" b="1" i="1" dirty="0" smtClean="0"/>
              <a:t>Inflation</a:t>
            </a:r>
            <a:r>
              <a:rPr lang="en-GB" dirty="0" smtClean="0"/>
              <a:t> caused by currency depreciation</a:t>
            </a:r>
          </a:p>
          <a:p>
            <a:r>
              <a:rPr lang="en-GB" b="1" i="1" dirty="0" smtClean="0"/>
              <a:t>Will currency values change to reduce trade deficits? </a:t>
            </a:r>
            <a:r>
              <a:rPr lang="en-GB" dirty="0" smtClean="0"/>
              <a:t>Marshall Lerner condition says that this is unlikely in the short-run</a:t>
            </a:r>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7400" y="313531"/>
            <a:ext cx="4818856" cy="2027238"/>
          </a:xfrm>
          <a:prstGeom prst="rect">
            <a:avLst/>
          </a:prstGeom>
        </p:spPr>
      </p:pic>
    </p:spTree>
    <p:extLst>
      <p:ext uri="{BB962C8B-B14F-4D97-AF65-F5344CB8AC3E}">
        <p14:creationId xmlns:p14="http://schemas.microsoft.com/office/powerpoint/2010/main" val="279465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Exchange rates	</a:t>
            </a:r>
            <a:endParaRPr lang="en-GB" dirty="0"/>
          </a:p>
        </p:txBody>
      </p:sp>
      <p:sp>
        <p:nvSpPr>
          <p:cNvPr id="3" name="Content Placeholder 2"/>
          <p:cNvSpPr>
            <a:spLocks noGrp="1"/>
          </p:cNvSpPr>
          <p:nvPr>
            <p:ph idx="1"/>
          </p:nvPr>
        </p:nvSpPr>
        <p:spPr>
          <a:xfrm>
            <a:off x="279400" y="2400300"/>
            <a:ext cx="7251700" cy="4229100"/>
          </a:xfrm>
        </p:spPr>
        <p:txBody>
          <a:bodyPr>
            <a:normAutofit/>
          </a:bodyPr>
          <a:lstStyle/>
          <a:p>
            <a:r>
              <a:rPr lang="en-GB" sz="2000" dirty="0" smtClean="0"/>
              <a:t>The </a:t>
            </a:r>
            <a:r>
              <a:rPr lang="en-GB" sz="2000" b="1" i="1" dirty="0" smtClean="0"/>
              <a:t>exchange rate </a:t>
            </a:r>
            <a:r>
              <a:rPr lang="en-GB" sz="2000" dirty="0" smtClean="0"/>
              <a:t>is the rate at which one currency can be exchanged for another</a:t>
            </a:r>
          </a:p>
          <a:p>
            <a:r>
              <a:rPr lang="en-GB" sz="2000" dirty="0" smtClean="0"/>
              <a:t>The value of a currency is determined through foreign exchange trading. The biggest traders of foreign currency include; </a:t>
            </a:r>
            <a:r>
              <a:rPr lang="en-GB" sz="2000" b="1" i="1" dirty="0" smtClean="0"/>
              <a:t>businesses, international investors and governments</a:t>
            </a:r>
          </a:p>
          <a:p>
            <a:r>
              <a:rPr lang="en-GB" sz="2000" dirty="0" smtClean="0"/>
              <a:t>This means that the value of a currency is determined by market forces i.e. the demand &amp; supply</a:t>
            </a:r>
            <a:endParaRPr lang="en-GB" sz="2000" dirty="0"/>
          </a:p>
        </p:txBody>
      </p:sp>
      <p:pic>
        <p:nvPicPr>
          <p:cNvPr id="4" name="Picture 3"/>
          <p:cNvPicPr>
            <a:picLocks noChangeAspect="1"/>
          </p:cNvPicPr>
          <p:nvPr/>
        </p:nvPicPr>
        <p:blipFill>
          <a:blip r:embed="rId2"/>
          <a:stretch>
            <a:fillRect/>
          </a:stretch>
        </p:blipFill>
        <p:spPr>
          <a:xfrm>
            <a:off x="7658100" y="2286001"/>
            <a:ext cx="4372817" cy="4572000"/>
          </a:xfrm>
          <a:prstGeom prst="rect">
            <a:avLst/>
          </a:prstGeom>
        </p:spPr>
      </p:pic>
    </p:spTree>
    <p:extLst>
      <p:ext uri="{BB962C8B-B14F-4D97-AF65-F5344CB8AC3E}">
        <p14:creationId xmlns:p14="http://schemas.microsoft.com/office/powerpoint/2010/main" val="145214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affects the value of a currency?</a:t>
            </a:r>
            <a:endParaRPr lang="en-GB" dirty="0"/>
          </a:p>
        </p:txBody>
      </p:sp>
      <p:sp>
        <p:nvSpPr>
          <p:cNvPr id="3" name="Content Placeholder 2"/>
          <p:cNvSpPr>
            <a:spLocks noGrp="1"/>
          </p:cNvSpPr>
          <p:nvPr>
            <p:ph idx="1"/>
          </p:nvPr>
        </p:nvSpPr>
        <p:spPr>
          <a:xfrm>
            <a:off x="88900" y="2260600"/>
            <a:ext cx="12103100" cy="4356100"/>
          </a:xfrm>
        </p:spPr>
        <p:txBody>
          <a:bodyPr>
            <a:noAutofit/>
          </a:bodyPr>
          <a:lstStyle/>
          <a:p>
            <a:r>
              <a:rPr lang="en-GB" dirty="0" smtClean="0"/>
              <a:t>Currencies can either </a:t>
            </a:r>
            <a:r>
              <a:rPr lang="en-GB" b="1" i="1" dirty="0" smtClean="0"/>
              <a:t>appreciate</a:t>
            </a:r>
            <a:r>
              <a:rPr lang="en-GB" dirty="0" smtClean="0"/>
              <a:t> (increase in value against another currency </a:t>
            </a:r>
            <a:r>
              <a:rPr lang="en-GB" b="1" u="sng" dirty="0" smtClean="0"/>
              <a:t>OR</a:t>
            </a:r>
            <a:r>
              <a:rPr lang="en-GB" dirty="0" smtClean="0"/>
              <a:t> </a:t>
            </a:r>
            <a:r>
              <a:rPr lang="en-GB" b="1" i="1" dirty="0" smtClean="0"/>
              <a:t>depreciate</a:t>
            </a:r>
            <a:r>
              <a:rPr lang="en-GB" dirty="0" smtClean="0"/>
              <a:t> (decrease in value against another currency)</a:t>
            </a:r>
          </a:p>
          <a:p>
            <a:r>
              <a:rPr lang="en-GB" b="1" i="1" dirty="0" smtClean="0"/>
              <a:t>Currency values will change based on:</a:t>
            </a:r>
          </a:p>
          <a:p>
            <a:pPr lvl="1"/>
            <a:r>
              <a:rPr lang="en-GB" sz="1800" b="1" i="1" dirty="0" smtClean="0"/>
              <a:t>Inflation rates </a:t>
            </a:r>
            <a:r>
              <a:rPr lang="en-GB" sz="1800" dirty="0" smtClean="0"/>
              <a:t>– low inflation will lead to exports becoming more competitively priced. This will raise the demand for our exports = increased demand for £ = currency appreciation</a:t>
            </a:r>
          </a:p>
          <a:p>
            <a:pPr lvl="1"/>
            <a:r>
              <a:rPr lang="en-GB" sz="1800" b="1" i="1" dirty="0" smtClean="0"/>
              <a:t>Interest rates </a:t>
            </a:r>
            <a:r>
              <a:rPr lang="en-GB" sz="1800" dirty="0" smtClean="0"/>
              <a:t>– High interest rates = increased flow of hot money into UK = currency appreciation</a:t>
            </a:r>
          </a:p>
          <a:p>
            <a:pPr lvl="1"/>
            <a:r>
              <a:rPr lang="en-GB" sz="1800" b="1" i="1" dirty="0" smtClean="0"/>
              <a:t>Speculation </a:t>
            </a:r>
            <a:r>
              <a:rPr lang="en-GB" sz="1800" dirty="0" smtClean="0"/>
              <a:t>– If speculators believe a currency will appreciate, demand for £ will increase = currency appreciation</a:t>
            </a:r>
          </a:p>
          <a:p>
            <a:pPr lvl="1"/>
            <a:r>
              <a:rPr lang="en-GB" sz="1800" b="1" i="1" dirty="0" smtClean="0"/>
              <a:t>Change in competitiveness </a:t>
            </a:r>
            <a:r>
              <a:rPr lang="en-GB" sz="1800" dirty="0" smtClean="0"/>
              <a:t>– increased exports and reduced imports = currency appreciation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4600" y="5600700"/>
            <a:ext cx="4597400" cy="1257300"/>
          </a:xfrm>
          <a:prstGeom prst="rect">
            <a:avLst/>
          </a:prstGeom>
        </p:spPr>
      </p:pic>
    </p:spTree>
    <p:extLst>
      <p:ext uri="{BB962C8B-B14F-4D97-AF65-F5344CB8AC3E}">
        <p14:creationId xmlns:p14="http://schemas.microsoft.com/office/powerpoint/2010/main" val="2798791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affects the value of a currency?</a:t>
            </a:r>
          </a:p>
        </p:txBody>
      </p:sp>
      <p:sp>
        <p:nvSpPr>
          <p:cNvPr id="3" name="Content Placeholder 2"/>
          <p:cNvSpPr>
            <a:spLocks noGrp="1"/>
          </p:cNvSpPr>
          <p:nvPr>
            <p:ph idx="1"/>
          </p:nvPr>
        </p:nvSpPr>
        <p:spPr>
          <a:xfrm>
            <a:off x="63500" y="2216681"/>
            <a:ext cx="10033746" cy="3416300"/>
          </a:xfrm>
        </p:spPr>
        <p:txBody>
          <a:bodyPr>
            <a:normAutofit/>
          </a:bodyPr>
          <a:lstStyle/>
          <a:p>
            <a:r>
              <a:rPr lang="en-GB" sz="2000" b="1" i="1" dirty="0"/>
              <a:t>Currency values will change based on</a:t>
            </a:r>
            <a:r>
              <a:rPr lang="en-GB" sz="2200" b="1" i="1" dirty="0" smtClean="0"/>
              <a:t>:</a:t>
            </a:r>
          </a:p>
          <a:p>
            <a:pPr lvl="1"/>
            <a:r>
              <a:rPr lang="en-GB" b="1" i="1" dirty="0" smtClean="0"/>
              <a:t>Relative </a:t>
            </a:r>
            <a:r>
              <a:rPr lang="en-GB" b="1" i="1" dirty="0"/>
              <a:t>strength of other currencies </a:t>
            </a:r>
            <a:r>
              <a:rPr lang="en-GB" dirty="0"/>
              <a:t>– if other major currencies are losing value or face uncertainty, investors will move their currency to £ = currency appreciation</a:t>
            </a:r>
          </a:p>
          <a:p>
            <a:pPr lvl="1"/>
            <a:r>
              <a:rPr lang="en-GB" sz="1800" b="1" i="1" dirty="0"/>
              <a:t>Balance of payments </a:t>
            </a:r>
            <a:r>
              <a:rPr lang="en-GB" sz="1800" dirty="0"/>
              <a:t>– if an economy with a current account deficit struggles to attract capital flows then a currency will depreciate</a:t>
            </a:r>
          </a:p>
          <a:p>
            <a:pPr lvl="1"/>
            <a:r>
              <a:rPr lang="en-GB" sz="1800" b="1" i="1" dirty="0"/>
              <a:t>Government debt </a:t>
            </a:r>
            <a:r>
              <a:rPr lang="en-GB" sz="1800" dirty="0"/>
              <a:t>– high </a:t>
            </a:r>
            <a:r>
              <a:rPr lang="en-GB" sz="1800" dirty="0" err="1"/>
              <a:t>govt</a:t>
            </a:r>
            <a:r>
              <a:rPr lang="en-GB" sz="1800" dirty="0"/>
              <a:t> debt will mean investors sell those bonds due to risk of default = currency depreciation</a:t>
            </a:r>
          </a:p>
          <a:p>
            <a:pPr lvl="1"/>
            <a:r>
              <a:rPr lang="en-GB" sz="1800" b="1" i="1" dirty="0"/>
              <a:t>Government intervention </a:t>
            </a:r>
            <a:r>
              <a:rPr lang="en-GB" sz="1800" dirty="0"/>
              <a:t>– an economy can keep their currency low by buying financial assets in other currencies</a:t>
            </a:r>
          </a:p>
          <a:p>
            <a:endParaRPr lang="en-GB" dirty="0"/>
          </a:p>
        </p:txBody>
      </p:sp>
      <p:sp>
        <p:nvSpPr>
          <p:cNvPr id="4" name="AutoShape 2" descr="data:image/jpeg;base64,/9j/4AAQSkZJRgABAQAAAQABAAD/2wBDAAMCAgMCAgMDAwMEAwMEBQgFBQQEBQoHBwYIDAoMDAsKCwsNDhIQDQ4RDgsLEBYQERMUFRUVDA8XGBYUGBIUFRT/2wBDAQMEBAUEBQkFBQkUDQsNFBQUFBQUFBQUFBQUFBQUFBQUFBQUFBQUFBQUFBQUFBQUFBQUFBQUFBQUFBQUFBQUFBT/wAARCACRANEDASIAAhEBAxEB/8QAHQAAAQQDAQEAAAAAAAAAAAAAAAUGBwgBAgQJA//EAFUQAAEDAwMDAwIDAwQLCBMAAAECAwQFBhEABxIIITETIkEUUTJhcQkVgRYjQpEXMzZSVmJydqGxsxglNDdzdZPRJDU5Q1NXY2R3kpSVsrXBw9Lh8P/EABwBAAEFAQEBAAAAAAAAAAAAAAUAAgMEBgEHCP/EADgRAAEEAAQDBAkDAgcAAAAAAAEAAgMRBBIhMQVBURMiYYEGFDJxkaGxwfAjUtEH4RUWNDVigtL/2gAMAwEAAhEDEQA/APUk+NH218lSMaC/402imZwvofBx50kVW76HQlykVKsQKeuJFE2QJUpDZZYKikOrBPtQVAgKPYkEfGlfnlOR51UjqkgIq26y7SAWhy9bbajLeaAKwiE5KlFIz8EpQD+QOqmIndAzM0Xy8zt86R7g/D2cSxXYyOyiiSRrQFFx8m2fKlZp2+LfZkRI6q3AEmX6PoMfUJ9R0OnDRCAc4Vg4OO+NaXHuHbVoOFqtV+m0l1LSZCkTZSG1JbU4Gwsg+ElZCeR7ZOPOqRWheU6tqot20SmfygrDNRtWitwkupY+ofYpkl19r1FAhIC3cknt7B9tSptVdx3y373DjXdakWmmn22zQJlIckiWjAlOlxJcCQFZJA7DtxSQT51Sjx/alrWjUmhvXPnty2WmxXor6mHyyOtkbQ59FocLLRQaTe7quqsUrF3VfFBsiNDk16qxqWxMktw4y5C8es8vPFCAASpRx4Gvjc241s2nVINLrVfp1IqE7/g0ebIS2t3KuI4g+cqIH6kD51CeyO3aqtuRWl1ye/V6ftvLVQLZiS/cYyFNpd+oWrPvdDbjbKVHwlsHHIk6Tupuh3JdW5MO2rapiqr+/wC13olSU0tlL0aEiW0p1TXqqSguK5JQkqPtzyHcandPIITKG86A3PT67fFDoeD4R+OZgnTaZS5ztGtAIzCr6Nom9z3R1Ni6xdNHtlDBrNWgUkPkhozpSGA5gd+PIjOMjxriVuXaTbNOcXdFEQ3UlKTCWqpMgSilRQQ0Sr34UCPbnv21TrcC7Nv97b3sSHV3ZsC14NsVGMtUppUmTClh0R2yfS5guJUyVBQJCsZ7g40xrLpVWrNrNUql0qlXE3S7NqtPmSJaEqRCYXV3y5MZYcCS65wbylBKCCBk59pqO4ie0IY0EctdeXLz+SOQeiDDh2y4mRzH33gWgAAl4FOJom2Cx/yFXYXopJr1OiF0PT4rCmFpbdS6+hJbURyAVk9iR3APxrlql40KjQWJtQrlMp8J/PpSZcxtpt3/ACVKIB/hqkL0amT7kpv7sZo98UZEmDIjfytlCNGmNt28w2h59TiVe7+dCuJGeST4xnS2J9Asbcyn3BufadJkWZPtuLCosiiQRUqJR1IUS+hPFJSkKUSoqCScEd8Z1J68ddNjV3oPEmtvuqv+VWtDf1C4ubmygDMT+1rS7Nm3Oo2BqzorpRpseoxWZUV5uVGdSHGnmVhaHEnwUkdiD8EaTZF5W/AmSY0uu0yLKjNF96O/NbQ402PK1pKspSPknUYb9XRHtHpauetWM5HZitUtCaa9RylLTTTikICmijsAlKiQR4x2xqNrj2BsyzOku5alb9MhTq5Ltlch+5HUh2VJUttKnFh05KUnv7UkDGrUmIeDlaAaFnX6fDyQXBcJgnjbLPI5ueTs2jKCb7tl1kVQcNNSTfRWZp9823VYr8qHX6XLjR2y688xOaWhpA8qUQcAD5J7a+7100ZiiprL1UhM0coQ4KguShMcpWoJQQ4TxwSQAc98jHnVG7Jh0Pd+47ORtZtwq1qzQ5ENy4rndbahs/TqZ/nmVsIJ9YPp5YCh3B79icS7s/Yzd43JWrWqPpybJ22rz8Wj0twKc9d5R9Zlb5USFIjIdDbSfv7lZKU4rw4t8tU0a7HWr8wNtb8RV9CWO9HsPgQ4vlILac5pDcwbZA9lzhbjly3RpxJAABNjZ9Xg02OmVLmR4kVQyHn3UoQe2fJIHgZ18GrpoclLPp1iAsvIS41xltn1EqGUqT37gjwR51XbqgVa157p2RY941an0a2mKbUK1MdqctDDbjimzHjAFRGVJWtawB3PDxjOmNUOn6xbl2w2suCRAXJq9wSqHS5k5Mt3C2Q0GlpbGeKAUt+QMj8tdkxcge5kbQcvjXTwPXTzUeF4DhH4aGbFTPb2m1MDgLLgNS5vJpJ6W3rpdMuNpa9YOI9JIKisqHEAfOdCX0voC2yHEE4C0EEecedQ9fVg0bavpZvS3KEh2PSINAqPoh51Ty0BbbiySpXc4Kify+NQValIhUipPJptF/kY3UbgtFcW2nsNyHIzMoBc9SEkt4dUrieBP9r93uOppMS6JwaW7izr7/Dw8FSwXBYsdDJNFMaa6hbdxbRZ72hp10LAqidQrmxajDnPrRHlMSHE/iQ06lak98ZIB7d9dxBSCrie3xrz+sOBQ6nRbUpdnWXUkbvfvd+otXOiOliN6bVRUmUt5/mC8ylCvSKSk5VgDvp5270sUKTvnW7Uk3ddUmJSaZBq7bqZ/BYkOvv5ScIKSkJbQQCM+e51BHjHyAZGXfjpqLrbf+yKT+jWEwpk7bFFuQE1kskNcGl1B+jSSMpJBPe001uWmQhaVFKkkA4JCgRnOCNZV5GPB76opbO68esbRbS0Jii11pLF7QEza05FSiA699Yta0B0LJKipY7FIB76vUVAfI7k476s4fEjEtto5D5/wgPFuES8Ik7OQ2S5w25NNXud965LI1unxrRSwMcTnI1slRxq4gC30axz/TRpJJCclAfOvqiQCR31GNrbxWdfi0Jt+6KdU1uK4IYDpaeKvt6awlX+jT2ZfWh303ctrHlKvI1eMfRCRLqnG07/AB00Lg2joFz7j0W9pyZK65R4rsSEpDxDSEOIcQvLfhRIdV3P5fbS8zLyUgH+OdKDEgLGQOQHyNU5I2uFOCJ4bFSwkuicWkgg10Ioj3EaHwURbfdLtu7bUyg0+k1GqqYpddVcHOUttxb75jqYDa1BAHAIV2wAc/Ol/b/Yyi7d3zd11wJtRk1O53PVmJlrQptB9Ra/5sBAKRlZ7EnwNSOFchnGjP2Hb51Wbh4m1lbtt4aV9Eam4vj8T2nbSk9oKd4i82vnqkC2bMp9qVG4JkFDiHa5PNRllbpWFPFtDeUg/hHFtPYdu2mdut0/W9u/XqbUa5OrTDcOK7DMSmTTFbkNuLStQdKRyUMpThOQNSjnXwlym40d2Q+sNR2kFbjhPZKQMkn9ADpzomPbkcNFWhx2Jw8wxEUhDwKu9aqt/dombYuz1ube1p2oUCM7ASuBHpiIaVD6dlhlS1JCE4zyKlqUpRJKiSTpnq6Rdv5jtRXUU1mpCe/IelNu1Z5pt4PPF5TSkMlCVIC1EhJBxn50k7c9R8/c3cGi06JTWqRT6iiRJYpstYM4wm8gS38Z9IqKmwlgDKQr3rCj6Yc29vUPR9nWkUxiMLkvSXGXMhW5HkoYWY6M85Up5fsiREYPOQ57QEqwFKGNNOHicA0tFdFOzi3EI3ulZO4OdVkEgmttd9EnX50kbe3y3GZfgyqUww4l4sUqR6KHChhuO2CCFcUobaSkBOB5JyTpcgbOybZpdHolrXnXLXt6nRBEZpsVmK+cAqyv1X2lqyeX6e0YGoYY6o7rt2CFVV2mXRe1RjoMG16HBdiRGOZ9sh910KfDah/a0lCXXh7ktJRlSbA7PxLzibfUz+yFUYdSu9z1H5zkCKIzLXNxSkMoQlShhtJSjlyJVxySSc656tECXtbRPMafROPF8e+NsMkpcxuwdTgD1pwIvx3C3tDaW27O25asiNDVKoAZcYdYnK9ZT4cKlOFZ+SoqUewAGewGorb6NbZoVJuuHa1XrVJ/ftHl0f6WZLVKhx0vhI5ho4JKQntlXye+rDLB4jvg6+Y7nPzrhw0LgAWjTQeA6BKHi+Pw7nujmPfOZ3MON3ZBsE3zUbba7Sy7Cve7649W/wB5MV1mmtpi/Thv6cxY/ok8snIXgKxgY/PSrtztojb+uXrUxUVzlXNVjVltFoIEcltKOAOTy/D57ae+dAOnthYyso2JPx3+qglx+Jmz53e0GtOg1DAA3lyyj31rajyqbKUKv3vW7nqgcqFQqFOapjSJLbTrUFtHM82ApBKVkrJJJPf4xrahbL0Si2PZVsF6dJh2pIjyoLi3QlxbjPIILhSkBQwo5GADqQSe+jPbXeyj3yj81SPEMWWhnaGhVeFAgV5EjzSHelsM3pZ9ct591UePVYL0Fx1KQooS4goJAPY4z86iSh9LTFKn02pTrwrlfq8OXTnUTqj6Sy3GiOFxEVpCUgNoUrBURknH5nM757aM6a+COQgvFkJ+F4li8FG6LDvytdqdB9SL5CxseahbaLp3c2xuWBWXa8mpLi0+owPRRD9IL+qn/V888jjjjhj589vGnZQdvJ1G3XvS7vrWXGa7AgRI8cIUFsKjpdBUo+CFF3IA+2n7nWM6TII4wA0UB/FfROn4pi8S+R8r7LxlOg2zB/Iad4X8tlXS0+mKsWrtZZtpfvqDOeot3s3HJkqYWhDzKHVOFpKckhZynBJxkflqSIFr7iNuwFyr0p7qG3qi7JbTSEgPJdB+jQDyykMk5UR3X2BPyZEzoJ76azDxx0GabDc8lLieMYvFuc+fK4kuJtrd3XfLTflsaO4FJdsQqlT7cpsatVBFWq7MZCJc9tgMJkOgYWsNjskE98DxpUSe2gHWQdWAKFIM9xe4vO56Ch8BoPcFnOjRnRrqZa8M6108WZObUYUSTRpGPa7CluAA/wCSoqH9WnFtf1Mbx9KtYiUoVw7gWe3gIt64Hjy9H/zWScltQ8AZ4/4h06j37ZxrkqNKhVdpuPPiszGUK5hDzYWAcEHGfuDj9NbSbAxSC2jKV81cL9K8fgX1PIZGdHGz8Tr8wpq36/anWtb2z8CVtol17cOtJUyadV4pC7e49lrfQfa47ns2kZSfxK7DgqNNtetDqbct+JWqxKt24Jbaitql1qEqG860flSo6m0An4StJxjPbOmhAsu3aZKjyYlGhtS2E8G5JZBdQn7BRyQB8fbwNL/qHPfzqpFwxtkym1osd6ezFjWYCLKQbJdrfhXL437lOdq/tY41EdiRN1Nrqza7w9smp0N5udER9l8MhQT+QUo/bPjUtbxftJdnNsds6bdtHrjN+yKstSafR6I8EvnjjkqQF+6OlOQDzTyJI4pPcilcmMzPjqYdThCvlIHIfpphObBWVJqaqjMpLcmQoEFKMssqPwotoITyx9ux84ydV5OEm/03fFFsF/UGEsPrsRBH7db8idPiVbXbj9q//KKmRandG09ao1JW4UrqVIfTPbWjvkpbX6Sxjt3HIHv21a/Z3qh2r3/jLRZl4U+qTQkl6lvkxprQAPLkw7heBg5IBH5683Ay0iOlhDYS0lIQlAA4gAYAx4wPtqLdzNtbcXT3Jz8Mu1BaFsMOAYIWpCuJyCPB+D2OfA1ybhWRmZjtt7T+G+njcTOYsTDQJ7uXU+d/XT3L22odv0GlOmdSKbToy5LLbZlQ47aC80gEoSVoHdAyeI7gZONVFqnRjf0C4LirFOu+n1uuV+uLnO1e4ELdEZtAK4rzrJBEt1lXBphlREaOAHAy44AoUy6LN/8Aeku2ZYdmXRS2KTTbfm1CPEuGmmUyyPq1IWMtqQs5Ufac+0EpHbVxx1F9S1ucFTbN27vJjsD+5pcqmvfn7XlLH9R/q0JZh5XNzNbYXqhmjacrjqmhuLUmegaFSCph/cbdC8pUlVNahMlx9x5KUerJcW8XHFOrUtI5HPYqyFEAiPbr3h6tq1b/AO/59x0Daugx0+s9IkykuvxgoDJeKspyc4CQnI74SMa49+Lp3U6g96dsatXdqxY8O3pK/XrLVV+qZZj+uy6646spSltKfRIB8q5YGc40xOoTqBqV5br2nbNIs9u6LWpVbaqiqGgKEmoOJKm20uf0T3UpaWyk8eOVZBOrEcDGsLpQb5BQvlcXBsW3VfRjf3fPp2uWwNx69u/M3A22rEtKnWVtvth+OpWHsxXW0FBCcqSRjvj79/SPpt6uNveqWnVKVZk5/wCrppbEymzWvSfYC88VFP8ASSeJ9w7Z7edebt87tzL83Itavbq7eVy0LFtZ4y1fVUx6YiQ8nPBDq+Pp8OeFEKThRCRkJ1IHSJf+3WxF335vdUy9ae2lzyWbXtpKYrjiqgtDhckPoZSOXotcUJKkgjIWB3SRqKeNjdWny+6khe92jh+dF6mawNJlsXTRr1oUSt0CqQ6zR5iOcafAfS8w+nxlK0kg9wR+RB0pjB1SVpB86z8aD50fGkksfGjWfjWNJJGjRo0kkaD50ayfOkksDWRoGgaSS20aNGkkvGSrXpQqNWZ9OmTizLgRzJlDgVIZQEhR5KHg4Ujt93EDycaG7wpcmHVZUZxyUmmPmI8202Stcj2gMoH9JRUoJ7dgc/bUK2vUaa9RZdOteBVb+vWoPNPtxoEZ2WEKbXzR67nEep7wHFYHElCB2Cdc8G+17e2xHtq5oLlIutL7jLsacw5zigrKnJMhsgFS1BaghA/ECSVAEa1wxoDqLhtfu8Oi+ez6KO7PNGx5IcG6ir0tzgNwNCBv1F85orm4VEt62pldedckQYxKcpRxD6/6CGifx8iDgjtxSVeMEsa29wbyrlLiScQzUqkAWo3ohLbHqAegjIOeKW8yHFHJIcZQMFeNRGmrS98dwKdCW25Ht2nguIiqWPayPxKWrsPUcVxSVeByAACUgalquVmh0umu/wC+0R9LvqND6SYhoylAZdLaz/amh+ALPfCQUJUUoGmNxLpyXNdTR5X4/YfPorj+Cw8Ma3DujD5n6mxmyjk3pZ1LqrYUaFrtrW4M/wBKQtNb+gosZnm5VGGEBbjTauLstGc4U66CwwjwSHF+Eg6Tba3Jumu0ylOiRHju1ORJXHZcYC1oYTwWgKPzhBAyB39VHzrO13TXuT1nRauxt6zTott0dTf1NUqi3IkWdLCOKGGAEKIS01hKG/6CPcohTnf73lbt09P13z2r+tCoWQ5KiNwLfqDKhOhpQCC6WJCPYt1RwQf6Pt5JHEDVYYu5C3PXn+DwHid61RuT0c7HBB7cOHO3rKLHIWNyTeY6aBujWuNFVi7qVBipymZFNZeisPrS48la0FpIwG2cYPqPnIKwkYSVpQMr7aV7muKDXrEFYj80tRanB9roGUkymkLBIJScBShkEjOcE41CtYu2jsAQ6fJjtxo2W2mhJxnyFcnB+Ae5XJwHPvUhvkta3NYsu3dxuoSfHsXbWj1GtR1ym1zKgwypqP6oI4OOrA4MMNgDggkYCQe5wA92OLWkON6H4qjB6L+tSxSwMyEEEnUaA69dSNNPnTipd6NK5S7L3Nr9QqbMxiDbND/cL8hDRcHqO1Ja0uED8LeAE5P9LGfOdWx/3S9jRnm0zHKjSme+ZVQjpbR5xj8ZGMd85/LGot2P6ft0enefdipuzFy3uxeC0NqfZnxVrDTXqJdD6VEcC6talpJI9pT5I1yUvpP3JjPynG+mSq3LHW8l1hN77hRnkMJTnCEsNqQnh3HZzmTx7k6rR4gRMDWkef8AZepnDvebkBJofHn819NzeqCl3rU37Rgshiiyy05GqtNkrluvLQ6kkvNtpAaa4lSvxE8ko76ju0rMuWJv3RBbtdp1o1+qUk1Wm0mtNeu4YgLhQ5KxlKHXsFfBCiW21JyVEEa26gDduxblBpta6ftr7brtbdLkGnQ0szpDiW/Li22VdmiTjCzxJSrthJ0gW7Yc/ci759b3LDtfrVTWiS68y83DU2QkJTHZCElz0kJACUoUyjsBk9tU8RjY2d55v3aIlhOHTYg5Im181MPUPvpufYW2rtHuWx6BGVcf+8bdcYrDT0L1HAcqLRPJIAHL3J4jHcg9tLexxoVevSgU+BUok7Z7aG0pVLcuGUkCDNmuq51Gc2Vjs0twFKDnJSySD7sl7Wd0tbR1CjRlptpqVLeS2p6W86XniE9+BU4pwpCs+7goE/Bxp6b47JwtxNmptkUWOzTKaVIfVS4DIaEn00+xCSOwWCAUcgUkpCVjByBE3EmYp9Xp4/gWmwnA5cF+o6rGtDmUibBuUisbu7dydsYVTsen11+Zc1xUZuZ9L9bTEMKbiTXYa1EKakrcZKVIQknKiSFJ1flvOO+qx9GvU4N4oEqzbqQxA3MtuMhMxDTAYRUYYPBuW0jGUDICXGv+9uZGACALNlYSe5wMamAoUEGneZH5iKPgtj51n41gqTnOe2tgcg4HbXVAtfjRrOO2gj8tJJY0aMaMaSSNB86MayR30klgayNAGgDSSW2jRjRpJKEbV2vs+wErTb9tQKWpaeKnWm8uKT9itRKsefnSdujstZG9NDFGvW16fXoCceiHkcHY/wAfzTqMLb7dvaoa593N1pO29VpMaPSGK65UyUNww45HcSBgc1PcVoAJIATw5fJwO+vtt/vhYW6EhqFbd00ybWVh3NEVJSioNKax6qVMKwvCcj3ccEEEHHgvbTos8MwNhVQqv7KCw5NZkLpdy1+hUqQFhUeJIBUkeUJPNK+YB+6h/Xp42B+y22QsySmRVIdbvN1KkrSmtT+DII/8mwlvI/JRI1bhbDjLnF1tTavsoY1lKsnIPYHAx99N7NvIJ/bSa67qnnXbUn4g2g2Bs2aLCol4uyf3g7Q4yWkswWQAmOhtBSAhaioqSCM8Ug5GQWJ0JWQq1t0d0Om6+mmrwsF1hipwYtQAUyl1aSsLQPKS433PHBCm8jBJy9+uaXTkdS/To1GkxZd1QXaoH6Sl0GQ3HW0hTTi0DuhJIdwVYzxOPBOl3o/t9i4es3f64ktl8USNSKXGeUk8UOKYWHMDHwEH+Cvz1E5jOyL+d/Kleje7OG8q+dqwkDow2Op0lMiJtfbDDiccVJpzfbGPunJ8fOpPpVqUWg5NNpcOncUlIMZhLYSnOcDAwB+Q7aVm3ElPkf160fitzYrrTgyy4hSFjxlJGD/oJ1QV4KtO5dpztzN3ItasTdWmzPRiJju2uxcTsVSFJJJW25FUT3B9yVJP306t4N9H+nbamHNr0dirXfVJf7to9JNQ9RMl9QKve/6SCGm0JUtbhRkJSB3UpIMWVhmwdi7rj7bxLwvmtVp4MyTSzdzcH0WnVlKQ2hBaccwATxaQo4Hc51G37TVmq0eTtddpblItGNCm0tS5SV/9hSnSwtsvqzlKnG21IBKslSSCe/fjjQsKaMBzwHbKlF57n3VvLuNcG4V7PRJdadfNKb/d7K0RYkdgkBtgYUrgSok5Pk5Uck6cNDq7YUwtmUZjakJCVR1pa9D88IIVjx24HGPxaj6piXQZT9TdifWQJyxIUfSWXW14wpSQjGUqwM9iRjIz309rUXKrcqmpYp1cYRIdT6KnYchTSnM+1SVKbAA/yv69Bp+/qthg2iM9m3kro9Ps9xVsx/VSkDkoNqSz6XJGexx85+/bPc6nFKuOFAkEfI1F21VCk0+kxWJSy6+20n1nSEgrcwORPEAZz9tSaM5x9tAInWSQtbiBlLW+CrF1LtNbEbz7Wb8U5Zhx4ldRAr7Ta+Idjvjg8vHjCkcs5/pAHtntYrqP6oKI9s1Jm7W7iUtdZclR0Ik01xEhz0VZUrgCCMlIz+me4ONQb+0FDK+k+4Yi+SpkupU9mC2gZU499QCU/l7eX+rUk0D9l3tzBt2NSptz3k/EDKEuRvrWG/cEp/ppYCuxHYg/A1qI3SvgAZvtfRYPFsw0WMLpdqBrqei4rcu3fkbKubnq3FpyLfXTTUmWqlAbdddQrsgABsYUo+BnHdOp36Tt2a/vTtBHuK5I8Vmp/XyonOG0Wm3m23OKV8STgkdj3xka06jduY9V6davbtLnwbWo9LiMyOTzSiw1Fi4c9LCDkDDYA8+B2Oqz/s/+oa5KjeQ2tTQxPttDMipoqLbBjqpjfnCwcckOOEBPYKBKskjxxgfFK1jnEgjnrqmTGHF4R8zIw0tdyFU3x6lX/wDjRrCTlIJ1knGiKzqNGjR4OPnSSQMlWNCux0jXbeVDsGhTK1cVWiUalQ2VyJEuY6EIbbSByUf6wO3kkDyQDGO1HWLs7vfW3KRZ18Q6nWELKE055h6LJewM8m23kJUtOO/JII++upKZxrI1gqCTgnv+msg4GuJLbRrGRo0klSeu02rXtuGqrSqemnMIkw0ssyjS53qVKR7mWpqBE74bQ3xLbrhaU4hZJAUE0RurbKjVDqyiUComW1GqtVqLEx+CsRX1KWyVAlTQx+NHge3BI8a9EWJUu3rwRHq8yv1C6ID62H7iFMp7sVqP6iEtvBLgC+KhIZTxayRyUB4OqH7ovrofU5RpKiqS+xckVt6UE8MqXNebUogdgDwAx+eNG4mh4JI6LE4yZ0WKwwbpecfIUpdpG0O5u28dgWDvJeFNjtq/m4c+eidCbGc9mHk8cdvBP8dO5hzqHq0Rym13eyPHpznJLky3rfjxKk4g/Ae4fzX6o7j76Zg6gZ5rM+lCK3GnQ3FtPsiG76jJSSD2UPGASFFJSfIJ0o0+o7k1mWidRanOkRPUyadWaa21FeVjshDqEgZPwOXnuCnV7scO72Wkq4JJ27uA8gnvt5s9ae2s92dSab6lZdWXH6tPcMmW+pXdRceXlaie+cn5IGB20xx0vVml3XXLgtTeS+LQkVmaqfMZp8wJQ46VEgqKSnmBnA5ZIHbXTa++U4XSxQrsoX7kelPBhh9tt1IS8SQG1ghQIUQeKgQP18iWLjqkal2pV5stqe+zGiqdXHpKFrlu/wCIyEEKKz8cSNWDHDKyq0CY2SaN93qUwnbJ6j48lIpHUZWHkJHYT6UwtWP+jUFfrpbpVG6nnS8xV9/XPpMFLa4VrxvXB/vuRQgD9CFagOrXzt5WXWly4m+FBHPgRHlVNIQPnKSVD+AOuh5OzLzLzUpreq73QrH7vlN1hRWn/GHJAwdDuxw97D4lExLOBqT8ArFbDblXvbvV9T9uLnuKn7nuzbYfmO15dKjR6vRA24ohqQ6yPc2s4wg9wXUeMe66ddt+nXRRJlJqkKNU6XLaUxIhy2UusvNnylaFAgj8iNeYvSvAo+5XVzZr20+3srb6l2KmSu66m60YbkhmQyUsRHWThS1KWkn35PYqH4QTYGt9Ydx2zWNzK8v+T0a3aDUkUhFLuiuNxEx/T9RouIdjNPFS3nUKIbUFHAPdHpqBC4jI15DdkZw7ZJWjqmP1g9JFm7e2pazu3FLbsm4q9ddPorc6A66WmGnQ8t4hgqKCAEE8QB4PjXXtLY940+32Yd4tMCewrgZEd4ONyEj8KwE/hJGMjA/h4DTd6iLo6juovbehVim2/SKbb8SoXOyq260qrtTFqjmM0pTiUJSjiHlkHv3PwexsmE+n2SAEgeB41lseGFwZXit5wV00bHPJN7fRclOp7dPZ4tpAz5xpQjNLfXxQkqVjwBk6EAKIHYE/Goo6lqZuXULUoH9jRLMl+JUxLqdPWrg5MZSghDaVck+3JVyAOe6Tg4I1WhhMhAGyLTzOa0yEWUzupynvbhb69Pu2TBS61ULhRU50XmCFsR1eq4VJ/JtlXn7nXoqcDJ/vjnGvMHaXdB6h9Uld3E3Bs25bcXbNnfSW/bMxtcudMcDSfq3m5KkpZwhDLhUpxaMB1PknGr5bM7+WrvbSmnKNUY4rbdPi1Co0MPepIpqZCOTaHewAVjzj5B+MHWoiaGMDQvPsdIZp3SUaX03+2uqu8e3Um2KTcSLZckvtLfkvQRLbeZQSSypsqT2KuJyCPw48Z0x+kjpee6b6bdKqlVYNcrFbmoX9XAhqjNNRW0YbaCFKUR7lOKPfGV/lqfx+utvjSMbc2etVVGIlERhB7p5LGe2sK7jWScDUUdRe+7GxdmR3ocD+UN61uQKZbFttKw9VJy8BKQMjDSMhTiyQEp7ZBUkGRQqWEJykYOdYXkq7dz9sapNb+33WZtpyqsC/LV3HEl9T9QoN0BTSUOq9yxEeQAUNAkhCFKSAADxAPEM/qd6md7V7eMUav7OXrt/Eee4XLV7XeaqbKacFp9ZTEpru2VNhYPIJ4hR92e46NSFw6BKHWvu1R91q/B2xodfplwwpdxUuhVekR3UqWhxp5yZMS5g8ikIjxkEp9qVeoCeQIEbbnptORufQbfvihW6xT6slbdNlyXTFfpuGOcP0pCeK2ebjTiOKVfiKcfI0mbMxbRu2707ntUIWraFkwVU+E27TxFeEt8ID+ED3em00tlhsKypa3HV5yrUHbpxLv3e3OqV10qmt1ym2ZJDlwK+vZjRo/MKwzzeUED00NEKOcJJABB0bjb2MWmpJ+X5aFPd2smulD5q79M3m3O6fpb6nXZm51ixEmRJpEh0O3DAj9iVMPKCfrEJAX7HMOJAGHFAECxu3nVhtVupTY0227wgTWXI/1Km1LDTzKcgYcaXhaDlSfKcHIwSO+qZ9Pe6ir/t+LArNBrNGfU19TB/frHo/VoxyLrJ5FfbPLPYd8pPwOqtWXstEq8uLcFu0iTP9UMcKrTUuhvK+JQyopPpo5uA8UkJCnSQBy1yXBsl78ZoJMxTmdx4tXf8A7P23/wDhRA/6VP8A16NUm/sb7I/4G2z/AOxI0ai/w8/uCk9dH7VOF4XBAd3Ooqa87LgVCNUI6qZRlOx3lNuqKfWbVwkAKS4237G3UjipxawCQgigeznQ9uzvFUanesuexaEVcxo0t6rOqMpbbT5cQtLTYVwCeCAErwT3I+59C9x7JqhuRqZS5dKTTKnWm0VGlvQXnVK+pS2lTjikPAgqMZoEhKfapWcgnMmx4zERluNGaQzHaSEobbSEpSAOwAHgablvdUDW9a/3v7aqosLot3UXEWxO6gXFR3GyFtotpLxQT2/my4/gdh54/J++ueq9EF6Q40iRSN14FdrDQ5tMV22W4jCzjsC9EcStB/xgFY+x1cUAqyM4GmffO6dL24mxWaxBqC40ltSmpMJCHCVjygIUpJUcd/bkj5GMkTEmtXH4pB2ugHwCqD6PUNtJCMevbQC/qbESVCpWxX/qnW0jucIdSp1XzjIyPvpHvDqJjV21GokSt3Ns9XVPtuPzqtan14baHIFoFClJGSUkqIBHHBAydXZtXdyzLzjuP0W4GJjbZAcLYVzaVgnisYygjGDnGPvpdeptsXM09Hk/utwzAFBTbzKXXUjtyHye6h37/iH3071mVrazWPzmKK62ONzrLaP5yNqitBvG/qpTmnaF1B7b3ShPu41akR4SlE/0VJDyVIA/yQdc987/AF+bd2zVar++NnrgMNgvLiQLhUiS4vIAbaYSsqdWSewChnVw3+iLZyqd6zZUOsv8gW5EthtDqDkkgLbSgnJPfOc6W7K6O9lrIqMSoUjbuix5kVRW049HDxSr++9+e/2PxgYxqE4x7QaGvvP3VxuGY47/ACH2pInSdsldNkSbm3A3CqsKoXzeTED6iFSYq2IlMjR2iGYzYWeSlD1FclK7kgD4JMfbhXnQK1vreMDa2z6DXL0iNx4Nz3fchW9SaatGcR2Y6VD6iUEuK5hBQE9kuLz7dWR3svh/bPZm+7siBP1NCoM6pR+YBBdZYWtAIPb8QTqodt0ipbP9NFAj0tUj96ttxJNXqLEYzZSBJeSufNQ1xUX3Uha1hJCvvhXEDQLEzOYM3MrTcOwjJ3HOO60cvouux9gYtl7mV2+TWlTK/WYTUGUiNTI0GG0hspI9BlpP82PYMjkc9yrke+uvqE38o3Tvt/Kr9RjpqVScSUU+mKWUiQ7jtzI7hOft37HHjS9twmuSqe9JrD1VCHHFJiM1tcZb4bCiUuqWwABzBHsUOScd+5wIi3L6bZ3WPM3TfaW6V2bHiUu2YTyi00/UU4lSCsZAPNlTbIUrsC8o/GgcUZxM36ptazESMwWG/RFXoF8ulK29/eqHbOXuS/va1ZxnTHRS6DEt6LJhoaQspy6FYUElSVpAyVYTyKiVdlDcLdndCxPUtO+XKRtRd8P1ahAu5EFFRt+447DS1LYQHFc2HV9lBBPL2dsZAMadC29z+xG7DG2rtPlqi3LP+nTR5SVtVClyjyUptUcgEIyleSQOBJUCpKjr0Q356fLU6irMdtq7G3zAU6l0OxHAhwAEHjkg9jj9R5BB0djEb220V5bLLyT4nCSFjn2D46EdQqp7YVbe6/8AprhbkXFEtmpU2r01+amhU2mSm6i22Cv6Z5HF1aHMlDayhKAoJVyTlSQDYPpd2guHatq6ZtfqMCUbgejzm47aFuzWSGgHDKmOkuyFlRwAskNhPFJwcCUY9qv0iHEplEqAodFhwmoMWDHiNqEZLaeKS2VeMJATggjCRj51Ftx23uNtZc1evC1pdV3V/e8VLL9r1edHjLjSG8iMuGvi202zlSg82fcR/OJKlp4LkDQDYVKTEyzNyyG1OfEBfY5763PbA++q+7I3ddlj3U7Yu7VwxKpeVXWqoQJtObWiBIX6fN2KwF+5JQlJUEnssJWpPcOJTYHJVjJBHxjT1VXDXqxAtuiz6vVJjdPpdPjuS5ct04Qyy2grWtR+AEpJJ/LVVumyiyN+dwp3UldbDrJmtu02waO+jj+7aMFKSZSk/wDh5JKlE98IVgKKVAJ7+uCsu3rI2+2Lgy3oyr/qZerz8clKmKFEw7KHId0FwhDYPhXuT3zjT033uS6dp9jZ9dsCHakR+24qZMiNXlvNwmqfHaJdaZ9Lv6nFKEIzgd/01RxMxYAxh1KlYBu5Rj1G9QFR236hI1GojrKq+mxH5MUz1rFKpyXZRU/UJ3Ek8GG4g4ISkrdU8G04551wU7qYjQbVvLae95l7zb2NLhQxVatDgxp1RkVUhiOmNFjOJDRBdSsNKPNCEr5HKDqFrhW7fVGrW++4FHq+0Fx3JR6KKHUpslit0yQ4zMjSosOLBRxlFx/6YLUwoKAT6iycZ1pRdnbhr5ibnbT1+m733xcj9SYql9yqimlxKJVXkNssyfpVjmpMaK4+lptPIoU6VcccEJTJBHQcV0i9U3L5ffvO/LwfpW9ts0/bidWHJs1qNBfly6bLjssIdDPFghTTfFAS6vDaeaVgKVjMn0X9lttfc1p0i5dt91a7CmS2w8K9ElM1ODOVz5ZUjCeYCxjHLyPcM6ZWzFp7ubMVm2Lc21Q1asO6KwugMuVi1XFzW6VBCzIrEhxxQSyp15bzjcdafdyQORSkZu/0+bIU7p9s2ZQqZV6jW3qhVJFZnT6gUJU9JeIKyltsBttPYexAAzk/OnTY4MAs30TGQ9Aqop6aOqLZN6W/Q37L3lYfWVuSqiVwqs8P7wrUoDH2T6hAxqte/m4F6UzeK2H7/sOobeUyoIlwnlzHUOtLecajJdS06CULQ07HZUTnPvVyx216k7/b0QNndv5tYnPSmyEobS3ASXJcp1xfBmLFR3K5Ly8pTgEISlxxXZABjzb3oxt29Yxu3e62qVdF7VRKFfut4Keg0CMBlqBGTyweHJRccOS44paiTnJJRYySSMa6Ks7DxhxNarzs/lFaf+FsX/1m/wD8tGvVD/cU7C/+KOz/AP3S1/1aNWPXHdFF6sOqibdiS2ajdkqosuNJjVelNMoZStMgJeQUrKclJJOArkCQCk4PnU9BAbVgD2jsAVZOB27n5/XUG7oR2qLWa+XZEWeiZVaVGbM51t9wOLykgoUkEIwUDiT3GSFduJnHDgabDmEucQFBPgH8vy1ONyhJ2CZNTuCv2PGrNUuafQ37fbl+pGmsx5LDkSMT7W5AQl0K4/L4CUgHKkjGdbR9z7Bu0yqe9cVuvrZ/t8GbLbPDGSCpLmMDAJCsdx3BwRp6NqU0rklZSR8jTFd2Ytx+7FV4uVdDhHP6FFWkCAF+CoRufp5V2z2wSAcZ766QeS4COaXqLZtsUyov1qk0Sks1R5pLD1ThMoDzjYOUoU4nuRk/J+35aUavbtMuiKqPVIEOYngpCFyYyHFN8hxKkFSTxOPn8hnSc/aMZLYXT5DtIloStLEqIhpRYKk4yEuIUkgYSeJGDgA9tMaqK3voNbhposy0rxpbjqQ/+9IiqY+0OQ9QktFQOE5KVJBznipHbnpHbZdaTdgpwwdnKtS0ut0y6HKdGTH4sOUsOwHw4k5HNKFLYWkj49JODyx2OBLtsxJlOpnp1CrvVqSVqV9VIZbaVgnIThsBPbx4Gk2O7kewkjPbP20rxVE4GdUnt1V+OQkapv7yWmL62tuWgOR3ZkWpRFRpMdgBTjsdXteSgHyv0yviPlQTqqOyW4T7TP8AYyuxZpm5NqR0xJUaR7RVYreENVCMT+NCwBzT+JC+QUBq77YyBlRGor3d6arS3gfjT6lBZRVIrnrtSVNlQDmAPU7FKkrwAOSFJJAAVyAAA7EQiVmUo/gMY7CSZ27HcJkuexXJ8hOCchY8Y+40yNhN1KfYfU/uDaFanxYEG91RK7bsyQ5xRLkJjtRpMUKVgeskthQQO5SQdRfelQ3I2B3Sp9i3IpiqWTVY6F0+pcXFFpfJXqhp1w8llBUOTKyohCgUqOO8M7ybkrq82o2ldloxmY7S0OCnzOQmNj8SHAtJPBfEghQAGCP10FibLhZqLbBWxm9W4ng7D6cDppzrn4L1wdo1NfqbdRXT4rlRbSUIlrZSXkJ+UheOQH5Z19ZDjDixDcfDbz6FlKQ5xWpKePIjHftyGSPGRrzb2Q3e3VpG3VYuK2934L9o2+kKkUzciOJZjpIHBKZ7ZDnBX4UlfLH2PfVytp7juPqE2Qo90Vmjy9tbhnx/qqetpaHpMIqT7H0haOJSsHIbcT7kEBSQdH2Pa8WFip8PJA4NevnX9jazRq8LrtG/LsNRghTsW2KtW1yKLLPBYMdxtaVKSleQA5yUWilKkp7EFCm9X9vbY06tsbw/RWHc9ISiQ7SoEh6pplMOp5NORlhlCnTkKQsBPsUk5ISQdfXa3divWndkHa/cUVyuXZLqNQap91ppTUenVFhpr6lLhLauLag0sIKQPxJI+QdT6AlY5ZT7sE8h5GnqsEj0lyj3XGpFwxGmJqH46JEKapsFQacSFApV5GQfj7n89Ksh5qEw4++4lphtJW4tRwEpAJJP8AdIW39ElW3QDTpCWm2WZcgRGm3C56cYvKU0nJA/CkgY+AANN/fvcWFtbtfXa7OCXG2o7hDS1YSsJbW4sE/A9Ntwn9MfOmFdVKK3ufVpu7943/T58am3hXJ8Ha+0Jk91st04lX1tVlKbdITxjJdQgecuNhJBKsamrqGr1tbozrn2xuSpu0Xby2aPBue8LjaloCTmRzjU5xHA8g82ytxXEgnLQTnlgxVZG3G3a+nCx7f3Rs0bhXO9CNfmIfZWl2AqepUyU4p9CklCilSzhJyQ0kEjsQ7Lh2QsKo2vT7ll3TXLPpFRmO3D/J6c6pDzlXQG2YTpUAl0tQw00ltnBbASD38kI/FQPlOY0WpgxEVuZnFjfw+yR7OvCFvLuWncmZu7DtNEp923tu6QqiIYcp3BSUzErYmtEF9SnGGlraWkKILYV+FAg+m7N3fQ+jm4rfpFj3I/cds35UrupdXnRm6U3Bbg+kpLzzbiualvM8w200FDIzyATkvCg9PF90Ks27VGHmL2olLStMd0XUiJTLkXFS7MQw6wtHqmQ5Vy7McWtz0g0njlWBpbt26qjsRcF51C6ravCuzbKoLseiypVGUilXLXak80Jktb49zrkuY8lppGCluMwT5VgWWPafYN7aKUEEWCpw2dou6u6i7T3MuvdePEo82IzVIloWXTEs0x1p5sKw+++FvPkpUM/h4kEp4nVhSFqUOCC4tXhIOMn/6apxa9M6g6PufRbBtvdO3HmLYtODKueDUrajpp0GU64oojo+m4EKLaH1JCQ2lLbTWclfLSTcHW5ct4dMM+4aTZc+HVK3Ebt+iV9vMVibXZiyy2zBYXlbqGmlOLL5PH1GilIV5FF+HfK4HSvopg8AUpC2saX1UdRFR3DnO/Ubc7aVKRSbSjYAaqdVA4yqiofhWloENsqGR2KwUqCgbdtg8BnufvpibHbT07ZLaa07GpoT9PQ6e3FU6lIHrPY5POnHytxS1H81HT9A/PR2NuRoaOSrkkm1nGjWe+jUqSqluNRZ38qblrLMBmppirgPxoyai2w6p9CSUpOUEhQXwUGweSwceCQZbgPSJNPiOTABMUw2p8J7AOFIKv9OdRFvVRimvBc8RW4FcqtPhoUh54PcG1pUt0pCVJQQCEkjGQe584mOPDbgR240dhEeO0ChtptPFKE57AAfA0XG5WdOwWcY+NbEDzjRxV9tZKVZ8aemLQDGdbDsnv7h9jo4q+2jir7a4la+0dakKBBOl6G6MjvpAaSrt2OleGlWR21DILCnidql1lee47/lrpW4GWFOcVukAq4NgFSsDOB+Z8a44yVFP212IQr76HuCLxnRed3Vfv/U96KRbVIpdpt0KNSK6J0ifVJ8d55C0NOtBttLalAEqdwruTjwPkOrbpVq3ttZPcvjZ96tXVd7YrcKpPRXHUVkP8EobTUWm1GG41/akoUUBKUNrQSlRIuHWtprMuKb9ZVbVotSlcQn15cBpxwjBGCSn7EjH56cjTDcRppiOhDLDaAhttscUoSBgAAeAB2xptC7VoSODcoOm6847k6Edwdq7YnxbWFQ3RfullcKRBn1RmExRXA8kxZCkq9r6Usl1DpAKiviUgA9vRGgQ5NOosCLLf+tmMxmmn5XHj6y0oCVLx+ZBP8dd3HPk51kZOcH+OuAAbLrpHPADjdKK97trbq3BqdjVGz7vZsyrW/VHJLk16npm+rGdYWy6yltRCckLBBPYFIPwNN/pFN2mxrpj3dWqjc8uPd1WjxK5UgAqdFQ8EtuoCfalGQpICQEjj7QBjU6YPYnyO+sNpS2kBCQkAY7a6olqohJ8cf01Tn9o5VhOs+0LKYS+7IuqrsUoMx1BK1oedT65yfA9Bp9BV4Hq6uI4lRJI7kffVJN4pje53XJY1vNuKfj2zCk1NwMgqU2fUZjqIAGc4RKSMZyVj7aryOy97ont13Tr3StCryLjprVXmWtCgqYZgw3JTimZbCEspdWFlrKuJU2U5I4hKPgKyV/fSiXPcNVtNuhUtVYS4ykorDBJVz7cS6FD0/T5EPDPgo8jtmLXWaNfG4UxbdNmS263UkOPQqpT1CWiK4624sB9CTx9RYWhPLslpojmnOn3vfdKbPk062KHW5MCk09kNv06mvkOtFGVoSsuDLnMqZSMLPEIcyD41hXOac7uvj+fyFm3SMcyZ79GkjUGzv4ivuFHm5zlJt2tNUlNNiw0U6DFp1RpKwpAcfA5yDHdAGStAQnkr3LL2QO+dSBuBWbkmXtCsii1NVqxKemPFpDElDhW96jePXXIKu5S0HcDuoFOBlRyOWt3vXrDrdDpz66HVriSwmc1V5DBSupKlYQhv1O4CQpScn2kpYGCkdtct9C27evpNUvGW/IqDiBUqhb1LmOKRDeSErbDi8lKvcgAAFOSvJwkAGM6F3LUXyrwv+OlqKqDy11ai+VDoSPt0uqU/VPbqh1m3rlpr0NEN654xj1qZTCY8iXlgMFXqj3BQbSEJVnKUgAarLdFMhXT1dbE7QW3Gbj2ptjCkXI/HSSr0kR20xIqSSe6kvAjJ79ye51cGC+hbDEnILJQl7ny5DjjlnP6fOqodIEGRd/Udvbe5dLseFKatlDqU4CnWkB59IP29d91R/ROtTgAXGydAtc8gAUrnApIAH/71kD9dfNKQpQPjHxr6D576OUoFtj9dGsfx0aSSr9vb+Oyf84I/+pOpJm/8JX/lHRo0XG6zh2C+A1k6NGpE1Y0H40aNc5Li+rXkaV4X4x+mjRqJ+xU8O6WY/wCHXUn40aNDnboxHss/KtanwP00aNMUwQPwnQ140aNcXVsrxrRPnRo0kllfg/8A986pLtp/3Sm5v80JP/zl/Ro1Xm9krreSm7aX+7Sv/wCblG/+KXqB+qz/AIypf/Io/wBWjRrD4z/Sjz+qzfEf9t/7H6lcG9P/AG1t7/mWj/7BzTp3P/u53I/5Bv8A2sTRo1Xk9l3v/wDSFP8AZk94+j1Zpn/i/d/5qP8AsNV9/Z5f3O7z/wDpNrf/ANnRo1r+G+wVu3eyPcFbJH4tB8nRo0ZTFnRo0aSS/9k="/>
          <p:cNvSpPr>
            <a:spLocks noChangeAspect="1" noChangeArrowheads="1"/>
          </p:cNvSpPr>
          <p:nvPr/>
        </p:nvSpPr>
        <p:spPr bwMode="auto">
          <a:xfrm>
            <a:off x="63500" y="-661988"/>
            <a:ext cx="1990725" cy="1381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4" descr="data:image/jpeg;base64,/9j/4AAQSkZJRgABAQAAAQABAAD/2wBDAAMCAgMCAgMDAwMEAwMEBQgFBQQEBQoHBwYIDAoMDAsKCwsNDhIQDQ4RDgsLEBYQERMUFRUVDA8XGBYUGBIUFRT/2wBDAQMEBAUEBQkFBQkUDQsNFBQUFBQUFBQUFBQUFBQUFBQUFBQUFBQUFBQUFBQUFBQUFBQUFBQUFBQUFBQUFBQUFBT/wAARCACRANEDASIAAhEBAxEB/8QAHQAAAQQDAQEAAAAAAAAAAAAAAAUGBwgBAgQJA//EAFUQAAEDAwMDAwIDAwQLCBMAAAECAwQFBhEABxIIITETIkEUUTJhcQkVgRYjQpEXMzZSVmJydqGxsxglNDdzdZPRJDU5Q1NXY2R3kpSVsrXBw9Lh8P/EABwBAAEFAQEBAAAAAAAAAAAAAAUAAgMEBgEHCP/EADgRAAEEAAQDBAkDAgcAAAAAAAEAAgMRBBIhMQVBURMiYYEGFDJxkaGxwfAjUtEH4RUWNDVigtL/2gAMAwEAAhEDEQA/APUk+NH218lSMaC/402imZwvofBx50kVW76HQlykVKsQKeuJFE2QJUpDZZYKikOrBPtQVAgKPYkEfGlfnlOR51UjqkgIq26y7SAWhy9bbajLeaAKwiE5KlFIz8EpQD+QOqmIndAzM0Xy8zt86R7g/D2cSxXYyOyiiSRrQFFx8m2fKlZp2+LfZkRI6q3AEmX6PoMfUJ9R0OnDRCAc4Vg4OO+NaXHuHbVoOFqtV+m0l1LSZCkTZSG1JbU4Gwsg+ElZCeR7ZOPOqRWheU6tqot20SmfygrDNRtWitwkupY+ofYpkl19r1FAhIC3cknt7B9tSptVdx3y373DjXdakWmmn22zQJlIckiWjAlOlxJcCQFZJA7DtxSQT51Sjx/alrWjUmhvXPnty2WmxXor6mHyyOtkbQ59FocLLRQaTe7quqsUrF3VfFBsiNDk16qxqWxMktw4y5C8es8vPFCAASpRx4Gvjc241s2nVINLrVfp1IqE7/g0ebIS2t3KuI4g+cqIH6kD51CeyO3aqtuRWl1ye/V6ftvLVQLZiS/cYyFNpd+oWrPvdDbjbKVHwlsHHIk6Tupuh3JdW5MO2rapiqr+/wC13olSU0tlL0aEiW0p1TXqqSguK5JQkqPtzyHcandPIITKG86A3PT67fFDoeD4R+OZgnTaZS5ztGtAIzCr6Nom9z3R1Ni6xdNHtlDBrNWgUkPkhozpSGA5gd+PIjOMjxriVuXaTbNOcXdFEQ3UlKTCWqpMgSilRQQ0Sr34UCPbnv21TrcC7Nv97b3sSHV3ZsC14NsVGMtUppUmTClh0R2yfS5guJUyVBQJCsZ7g40xrLpVWrNrNUql0qlXE3S7NqtPmSJaEqRCYXV3y5MZYcCS65wbylBKCCBk59pqO4ie0IY0EctdeXLz+SOQeiDDh2y4mRzH33gWgAAl4FOJom2Cx/yFXYXopJr1OiF0PT4rCmFpbdS6+hJbURyAVk9iR3APxrlql40KjQWJtQrlMp8J/PpSZcxtpt3/ACVKIB/hqkL0amT7kpv7sZo98UZEmDIjfytlCNGmNt28w2h59TiVe7+dCuJGeST4xnS2J9Asbcyn3BufadJkWZPtuLCosiiQRUqJR1IUS+hPFJSkKUSoqCScEd8Z1J68ddNjV3oPEmtvuqv+VWtDf1C4ubmygDMT+1rS7Nm3Oo2BqzorpRpseoxWZUV5uVGdSHGnmVhaHEnwUkdiD8EaTZF5W/AmSY0uu0yLKjNF96O/NbQ402PK1pKspSPknUYb9XRHtHpauetWM5HZitUtCaa9RylLTTTikICmijsAlKiQR4x2xqNrj2BsyzOku5alb9MhTq5Ltlch+5HUh2VJUttKnFh05KUnv7UkDGrUmIeDlaAaFnX6fDyQXBcJgnjbLPI5ueTs2jKCb7tl1kVQcNNSTfRWZp9823VYr8qHX6XLjR2y688xOaWhpA8qUQcAD5J7a+7100ZiiprL1UhM0coQ4KguShMcpWoJQQ4TxwSQAc98jHnVG7Jh0Pd+47ORtZtwq1qzQ5ENy4rndbahs/TqZ/nmVsIJ9YPp5YCh3B79icS7s/Yzd43JWrWqPpybJ22rz8Wj0twKc9d5R9Zlb5USFIjIdDbSfv7lZKU4rw4t8tU0a7HWr8wNtb8RV9CWO9HsPgQ4vlILac5pDcwbZA9lzhbjly3RpxJAABNjZ9Xg02OmVLmR4kVQyHn3UoQe2fJIHgZ18GrpoclLPp1iAsvIS41xltn1EqGUqT37gjwR51XbqgVa157p2RY941an0a2mKbUK1MdqctDDbjimzHjAFRGVJWtawB3PDxjOmNUOn6xbl2w2suCRAXJq9wSqHS5k5Mt3C2Q0GlpbGeKAUt+QMj8tdkxcge5kbQcvjXTwPXTzUeF4DhH4aGbFTPb2m1MDgLLgNS5vJpJ6W3rpdMuNpa9YOI9JIKisqHEAfOdCX0voC2yHEE4C0EEecedQ9fVg0bavpZvS3KEh2PSINAqPoh51Ty0BbbiySpXc4Kify+NQValIhUipPJptF/kY3UbgtFcW2nsNyHIzMoBc9SEkt4dUrieBP9r93uOppMS6JwaW7izr7/Dw8FSwXBYsdDJNFMaa6hbdxbRZ72hp10LAqidQrmxajDnPrRHlMSHE/iQ06lak98ZIB7d9dxBSCrie3xrz+sOBQ6nRbUpdnWXUkbvfvd+otXOiOliN6bVRUmUt5/mC8ylCvSKSk5VgDvp5270sUKTvnW7Uk3ddUmJSaZBq7bqZ/BYkOvv5ScIKSkJbQQCM+e51BHjHyAZGXfjpqLrbf+yKT+jWEwpk7bFFuQE1kskNcGl1B+jSSMpJBPe001uWmQhaVFKkkA4JCgRnOCNZV5GPB76opbO68esbRbS0Jii11pLF7QEza05FSiA699Yta0B0LJKipY7FIB76vUVAfI7k476s4fEjEtto5D5/wgPFuES8Ik7OQ2S5w25NNXud965LI1unxrRSwMcTnI1slRxq4gC30axz/TRpJJCclAfOvqiQCR31GNrbxWdfi0Jt+6KdU1uK4IYDpaeKvt6awlX+jT2ZfWh303ctrHlKvI1eMfRCRLqnG07/AB00Lg2joFz7j0W9pyZK65R4rsSEpDxDSEOIcQvLfhRIdV3P5fbS8zLyUgH+OdKDEgLGQOQHyNU5I2uFOCJ4bFSwkuicWkgg10Ioj3EaHwURbfdLtu7bUyg0+k1GqqYpddVcHOUttxb75jqYDa1BAHAIV2wAc/Ol/b/Yyi7d3zd11wJtRk1O53PVmJlrQptB9Ra/5sBAKRlZ7EnwNSOFchnGjP2Hb51Wbh4m1lbtt4aV9Eam4vj8T2nbSk9oKd4i82vnqkC2bMp9qVG4JkFDiHa5PNRllbpWFPFtDeUg/hHFtPYdu2mdut0/W9u/XqbUa5OrTDcOK7DMSmTTFbkNuLStQdKRyUMpThOQNSjnXwlym40d2Q+sNR2kFbjhPZKQMkn9ADpzomPbkcNFWhx2Jw8wxEUhDwKu9aqt/dombYuz1ube1p2oUCM7ASuBHpiIaVD6dlhlS1JCE4zyKlqUpRJKiSTpnq6Rdv5jtRXUU1mpCe/IelNu1Z5pt4PPF5TSkMlCVIC1EhJBxn50k7c9R8/c3cGi06JTWqRT6iiRJYpstYM4wm8gS38Z9IqKmwlgDKQr3rCj6Yc29vUPR9nWkUxiMLkvSXGXMhW5HkoYWY6M85Up5fsiREYPOQ57QEqwFKGNNOHicA0tFdFOzi3EI3ulZO4OdVkEgmttd9EnX50kbe3y3GZfgyqUww4l4sUqR6KHChhuO2CCFcUobaSkBOB5JyTpcgbOybZpdHolrXnXLXt6nRBEZpsVmK+cAqyv1X2lqyeX6e0YGoYY6o7rt2CFVV2mXRe1RjoMG16HBdiRGOZ9sh910KfDah/a0lCXXh7ktJRlSbA7PxLzibfUz+yFUYdSu9z1H5zkCKIzLXNxSkMoQlShhtJSjlyJVxySSc656tECXtbRPMafROPF8e+NsMkpcxuwdTgD1pwIvx3C3tDaW27O25asiNDVKoAZcYdYnK9ZT4cKlOFZ+SoqUewAGewGorb6NbZoVJuuHa1XrVJ/ftHl0f6WZLVKhx0vhI5ho4JKQntlXye+rDLB4jvg6+Y7nPzrhw0LgAWjTQeA6BKHi+Pw7nujmPfOZ3MON3ZBsE3zUbba7Sy7Cve7649W/wB5MV1mmtpi/Thv6cxY/ok8snIXgKxgY/PSrtztojb+uXrUxUVzlXNVjVltFoIEcltKOAOTy/D57ae+dAOnthYyso2JPx3+qglx+Jmz53e0GtOg1DAA3lyyj31rajyqbKUKv3vW7nqgcqFQqFOapjSJLbTrUFtHM82ApBKVkrJJJPf4xrahbL0Si2PZVsF6dJh2pIjyoLi3QlxbjPIILhSkBQwo5GADqQSe+jPbXeyj3yj81SPEMWWhnaGhVeFAgV5EjzSHelsM3pZ9ct591UePVYL0Fx1KQooS4goJAPY4z86iSh9LTFKn02pTrwrlfq8OXTnUTqj6Sy3GiOFxEVpCUgNoUrBURknH5nM757aM6a+COQgvFkJ+F4li8FG6LDvytdqdB9SL5CxseahbaLp3c2xuWBWXa8mpLi0+owPRRD9IL+qn/V888jjjjhj589vGnZQdvJ1G3XvS7vrWXGa7AgRI8cIUFsKjpdBUo+CFF3IA+2n7nWM6TII4wA0UB/FfROn4pi8S+R8r7LxlOg2zB/Iad4X8tlXS0+mKsWrtZZtpfvqDOeot3s3HJkqYWhDzKHVOFpKckhZynBJxkflqSIFr7iNuwFyr0p7qG3qi7JbTSEgPJdB+jQDyykMk5UR3X2BPyZEzoJ76azDxx0GabDc8lLieMYvFuc+fK4kuJtrd3XfLTflsaO4FJdsQqlT7cpsatVBFWq7MZCJc9tgMJkOgYWsNjskE98DxpUSe2gHWQdWAKFIM9xe4vO56Ch8BoPcFnOjRnRrqZa8M6108WZObUYUSTRpGPa7CluAA/wCSoqH9WnFtf1Mbx9KtYiUoVw7gWe3gIt64Hjy9H/zWScltQ8AZ4/4h06j37ZxrkqNKhVdpuPPiszGUK5hDzYWAcEHGfuDj9NbSbAxSC2jKV81cL9K8fgX1PIZGdHGz8Tr8wpq36/anWtb2z8CVtol17cOtJUyadV4pC7e49lrfQfa47ns2kZSfxK7DgqNNtetDqbct+JWqxKt24Jbaitql1qEqG860flSo6m0An4StJxjPbOmhAsu3aZKjyYlGhtS2E8G5JZBdQn7BRyQB8fbwNL/qHPfzqpFwxtkym1osd6ezFjWYCLKQbJdrfhXL437lOdq/tY41EdiRN1Nrqza7w9smp0N5udER9l8MhQT+QUo/bPjUtbxftJdnNsds6bdtHrjN+yKstSafR6I8EvnjjkqQF+6OlOQDzTyJI4pPcilcmMzPjqYdThCvlIHIfpphObBWVJqaqjMpLcmQoEFKMssqPwotoITyx9ux84ydV5OEm/03fFFsF/UGEsPrsRBH7db8idPiVbXbj9q//KKmRandG09ao1JW4UrqVIfTPbWjvkpbX6Sxjt3HIHv21a/Z3qh2r3/jLRZl4U+qTQkl6lvkxprQAPLkw7heBg5IBH5683Ay0iOlhDYS0lIQlAA4gAYAx4wPtqLdzNtbcXT3Jz8Mu1BaFsMOAYIWpCuJyCPB+D2OfA1ybhWRmZjtt7T+G+njcTOYsTDQJ7uXU+d/XT3L22odv0GlOmdSKbToy5LLbZlQ47aC80gEoSVoHdAyeI7gZONVFqnRjf0C4LirFOu+n1uuV+uLnO1e4ELdEZtAK4rzrJBEt1lXBphlREaOAHAy44AoUy6LN/8Aeku2ZYdmXRS2KTTbfm1CPEuGmmUyyPq1IWMtqQs5Ufac+0EpHbVxx1F9S1ucFTbN27vJjsD+5pcqmvfn7XlLH9R/q0JZh5XNzNbYXqhmjacrjqmhuLUmegaFSCph/cbdC8pUlVNahMlx9x5KUerJcW8XHFOrUtI5HPYqyFEAiPbr3h6tq1b/AO/59x0Daugx0+s9IkykuvxgoDJeKspyc4CQnI74SMa49+Lp3U6g96dsatXdqxY8O3pK/XrLVV+qZZj+uy6646spSltKfRIB8q5YGc40xOoTqBqV5br2nbNIs9u6LWpVbaqiqGgKEmoOJKm20uf0T3UpaWyk8eOVZBOrEcDGsLpQb5BQvlcXBsW3VfRjf3fPp2uWwNx69u/M3A22rEtKnWVtvth+OpWHsxXW0FBCcqSRjvj79/SPpt6uNveqWnVKVZk5/wCrppbEymzWvSfYC88VFP8ASSeJ9w7Z7edebt87tzL83Itavbq7eVy0LFtZ4y1fVUx6YiQ8nPBDq+Pp8OeFEKThRCRkJ1IHSJf+3WxF335vdUy9ae2lzyWbXtpKYrjiqgtDhckPoZSOXotcUJKkgjIWB3SRqKeNjdWny+6khe92jh+dF6mawNJlsXTRr1oUSt0CqQ6zR5iOcafAfS8w+nxlK0kg9wR+RB0pjB1SVpB86z8aD50fGkksfGjWfjWNJJGjRo0kkaD50ayfOkksDWRoGgaSS20aNGkkvGSrXpQqNWZ9OmTizLgRzJlDgVIZQEhR5KHg4Ujt93EDycaG7wpcmHVZUZxyUmmPmI8202Stcj2gMoH9JRUoJ7dgc/bUK2vUaa9RZdOteBVb+vWoPNPtxoEZ2WEKbXzR67nEep7wHFYHElCB2Cdc8G+17e2xHtq5oLlIutL7jLsacw5zigrKnJMhsgFS1BaghA/ECSVAEa1wxoDqLhtfu8Oi+ez6KO7PNGx5IcG6ir0tzgNwNCBv1F85orm4VEt62pldedckQYxKcpRxD6/6CGifx8iDgjtxSVeMEsa29wbyrlLiScQzUqkAWo3ohLbHqAegjIOeKW8yHFHJIcZQMFeNRGmrS98dwKdCW25Ht2nguIiqWPayPxKWrsPUcVxSVeByAACUgalquVmh0umu/wC+0R9LvqND6SYhoylAZdLaz/amh+ALPfCQUJUUoGmNxLpyXNdTR5X4/YfPorj+Cw8Ma3DujD5n6mxmyjk3pZ1LqrYUaFrtrW4M/wBKQtNb+gosZnm5VGGEBbjTauLstGc4U66CwwjwSHF+Eg6Tba3Jumu0ylOiRHju1ORJXHZcYC1oYTwWgKPzhBAyB39VHzrO13TXuT1nRauxt6zTott0dTf1NUqi3IkWdLCOKGGAEKIS01hKG/6CPcohTnf73lbt09P13z2r+tCoWQ5KiNwLfqDKhOhpQCC6WJCPYt1RwQf6Pt5JHEDVYYu5C3PXn+DwHid61RuT0c7HBB7cOHO3rKLHIWNyTeY6aBujWuNFVi7qVBipymZFNZeisPrS48la0FpIwG2cYPqPnIKwkYSVpQMr7aV7muKDXrEFYj80tRanB9roGUkymkLBIJScBShkEjOcE41CtYu2jsAQ6fJjtxo2W2mhJxnyFcnB+Ae5XJwHPvUhvkta3NYsu3dxuoSfHsXbWj1GtR1ym1zKgwypqP6oI4OOrA4MMNgDggkYCQe5wA92OLWkON6H4qjB6L+tSxSwMyEEEnUaA69dSNNPnTipd6NK5S7L3Nr9QqbMxiDbND/cL8hDRcHqO1Ja0uED8LeAE5P9LGfOdWx/3S9jRnm0zHKjSme+ZVQjpbR5xj8ZGMd85/LGot2P6ft0enefdipuzFy3uxeC0NqfZnxVrDTXqJdD6VEcC6talpJI9pT5I1yUvpP3JjPynG+mSq3LHW8l1hN77hRnkMJTnCEsNqQnh3HZzmTx7k6rR4gRMDWkef8AZepnDvebkBJofHn819NzeqCl3rU37Rgshiiyy05GqtNkrluvLQ6kkvNtpAaa4lSvxE8ko76ju0rMuWJv3RBbtdp1o1+qUk1Wm0mtNeu4YgLhQ5KxlKHXsFfBCiW21JyVEEa26gDduxblBpta6ftr7brtbdLkGnQ0szpDiW/Li22VdmiTjCzxJSrthJ0gW7Yc/ci759b3LDtfrVTWiS68y83DU2QkJTHZCElz0kJACUoUyjsBk9tU8RjY2d55v3aIlhOHTYg5Im181MPUPvpufYW2rtHuWx6BGVcf+8bdcYrDT0L1HAcqLRPJIAHL3J4jHcg9tLexxoVevSgU+BUok7Z7aG0pVLcuGUkCDNmuq51Gc2Vjs0twFKDnJSySD7sl7Wd0tbR1CjRlptpqVLeS2p6W86XniE9+BU4pwpCs+7goE/Bxp6b47JwtxNmptkUWOzTKaVIfVS4DIaEn00+xCSOwWCAUcgUkpCVjByBE3EmYp9Xp4/gWmwnA5cF+o6rGtDmUibBuUisbu7dydsYVTsen11+Zc1xUZuZ9L9bTEMKbiTXYa1EKakrcZKVIQknKiSFJ1flvOO+qx9GvU4N4oEqzbqQxA3MtuMhMxDTAYRUYYPBuW0jGUDICXGv+9uZGACALNlYSe5wMamAoUEGneZH5iKPgtj51n41gqTnOe2tgcg4HbXVAtfjRrOO2gj8tJJY0aMaMaSSNB86MayR30klgayNAGgDSSW2jRjRpJKEbV2vs+wErTb9tQKWpaeKnWm8uKT9itRKsefnSdujstZG9NDFGvW16fXoCceiHkcHY/wAfzTqMLb7dvaoa593N1pO29VpMaPSGK65UyUNww45HcSBgc1PcVoAJIATw5fJwO+vtt/vhYW6EhqFbd00ybWVh3NEVJSioNKax6qVMKwvCcj3ccEEEHHgvbTos8MwNhVQqv7KCw5NZkLpdy1+hUqQFhUeJIBUkeUJPNK+YB+6h/Xp42B+y22QsySmRVIdbvN1KkrSmtT+DII/8mwlvI/JRI1bhbDjLnF1tTavsoY1lKsnIPYHAx99N7NvIJ/bSa67qnnXbUn4g2g2Bs2aLCol4uyf3g7Q4yWkswWQAmOhtBSAhaioqSCM8Ug5GQWJ0JWQq1t0d0Om6+mmrwsF1hipwYtQAUyl1aSsLQPKS433PHBCm8jBJy9+uaXTkdS/To1GkxZd1QXaoH6Sl0GQ3HW0hTTi0DuhJIdwVYzxOPBOl3o/t9i4es3f64ktl8USNSKXGeUk8UOKYWHMDHwEH+Cvz1E5jOyL+d/Kleje7OG8q+dqwkDow2Op0lMiJtfbDDiccVJpzfbGPunJ8fOpPpVqUWg5NNpcOncUlIMZhLYSnOcDAwB+Q7aVm3ElPkf160fitzYrrTgyy4hSFjxlJGD/oJ1QV4KtO5dpztzN3ItasTdWmzPRiJju2uxcTsVSFJJJW25FUT3B9yVJP306t4N9H+nbamHNr0dirXfVJf7to9JNQ9RMl9QKve/6SCGm0JUtbhRkJSB3UpIMWVhmwdi7rj7bxLwvmtVp4MyTSzdzcH0WnVlKQ2hBaccwATxaQo4Hc51G37TVmq0eTtddpblItGNCm0tS5SV/9hSnSwtsvqzlKnG21IBKslSSCe/fjjQsKaMBzwHbKlF57n3VvLuNcG4V7PRJdadfNKb/d7K0RYkdgkBtgYUrgSok5Pk5Uck6cNDq7YUwtmUZjakJCVR1pa9D88IIVjx24HGPxaj6piXQZT9TdifWQJyxIUfSWXW14wpSQjGUqwM9iRjIz309rUXKrcqmpYp1cYRIdT6KnYchTSnM+1SVKbAA/yv69Bp+/qthg2iM9m3kro9Ps9xVsx/VSkDkoNqSz6XJGexx85+/bPc6nFKuOFAkEfI1F21VCk0+kxWJSy6+20n1nSEgrcwORPEAZz9tSaM5x9tAInWSQtbiBlLW+CrF1LtNbEbz7Wb8U5Zhx4ldRAr7Ta+Idjvjg8vHjCkcs5/pAHtntYrqP6oKI9s1Jm7W7iUtdZclR0Ik01xEhz0VZUrgCCMlIz+me4ONQb+0FDK+k+4Yi+SpkupU9mC2gZU499QCU/l7eX+rUk0D9l3tzBt2NSptz3k/EDKEuRvrWG/cEp/ppYCuxHYg/A1qI3SvgAZvtfRYPFsw0WMLpdqBrqei4rcu3fkbKubnq3FpyLfXTTUmWqlAbdddQrsgABsYUo+BnHdOp36Tt2a/vTtBHuK5I8Vmp/XyonOG0Wm3m23OKV8STgkdj3xka06jduY9V6davbtLnwbWo9LiMyOTzSiw1Fi4c9LCDkDDYA8+B2Oqz/s/+oa5KjeQ2tTQxPttDMipoqLbBjqpjfnCwcckOOEBPYKBKskjxxgfFK1jnEgjnrqmTGHF4R8zIw0tdyFU3x6lX/wDjRrCTlIJ1knGiKzqNGjR4OPnSSQMlWNCux0jXbeVDsGhTK1cVWiUalQ2VyJEuY6EIbbSByUf6wO3kkDyQDGO1HWLs7vfW3KRZ18Q6nWELKE055h6LJewM8m23kJUtOO/JII++upKZxrI1gqCTgnv+msg4GuJLbRrGRo0klSeu02rXtuGqrSqemnMIkw0ssyjS53qVKR7mWpqBE74bQ3xLbrhaU4hZJAUE0RurbKjVDqyiUComW1GqtVqLEx+CsRX1KWyVAlTQx+NHge3BI8a9EWJUu3rwRHq8yv1C6ID62H7iFMp7sVqP6iEtvBLgC+KhIZTxayRyUB4OqH7ovrofU5RpKiqS+xckVt6UE8MqXNebUogdgDwAx+eNG4mh4JI6LE4yZ0WKwwbpecfIUpdpG0O5u28dgWDvJeFNjtq/m4c+eidCbGc9mHk8cdvBP8dO5hzqHq0Rym13eyPHpznJLky3rfjxKk4g/Ae4fzX6o7j76Zg6gZ5rM+lCK3GnQ3FtPsiG76jJSSD2UPGASFFJSfIJ0o0+o7k1mWidRanOkRPUyadWaa21FeVjshDqEgZPwOXnuCnV7scO72Wkq4JJ27uA8gnvt5s9ae2s92dSab6lZdWXH6tPcMmW+pXdRceXlaie+cn5IGB20xx0vVml3XXLgtTeS+LQkVmaqfMZp8wJQ46VEgqKSnmBnA5ZIHbXTa++U4XSxQrsoX7kelPBhh9tt1IS8SQG1ghQIUQeKgQP18iWLjqkal2pV5stqe+zGiqdXHpKFrlu/wCIyEEKKz8cSNWDHDKyq0CY2SaN93qUwnbJ6j48lIpHUZWHkJHYT6UwtWP+jUFfrpbpVG6nnS8xV9/XPpMFLa4VrxvXB/vuRQgD9CFagOrXzt5WXWly4m+FBHPgRHlVNIQPnKSVD+AOuh5OzLzLzUpreq73QrH7vlN1hRWn/GHJAwdDuxw97D4lExLOBqT8ArFbDblXvbvV9T9uLnuKn7nuzbYfmO15dKjR6vRA24ohqQ6yPc2s4wg9wXUeMe66ddt+nXRRJlJqkKNU6XLaUxIhy2UusvNnylaFAgj8iNeYvSvAo+5XVzZr20+3srb6l2KmSu66m60YbkhmQyUsRHWThS1KWkn35PYqH4QTYGt9Ydx2zWNzK8v+T0a3aDUkUhFLuiuNxEx/T9RouIdjNPFS3nUKIbUFHAPdHpqBC4jI15DdkZw7ZJWjqmP1g9JFm7e2pazu3FLbsm4q9ddPorc6A66WmGnQ8t4hgqKCAEE8QB4PjXXtLY940+32Yd4tMCewrgZEd4ONyEj8KwE/hJGMjA/h4DTd6iLo6juovbehVim2/SKbb8SoXOyq260qrtTFqjmM0pTiUJSjiHlkHv3PwexsmE+n2SAEgeB41lseGFwZXit5wV00bHPJN7fRclOp7dPZ4tpAz5xpQjNLfXxQkqVjwBk6EAKIHYE/Goo6lqZuXULUoH9jRLMl+JUxLqdPWrg5MZSghDaVck+3JVyAOe6Tg4I1WhhMhAGyLTzOa0yEWUzupynvbhb69Pu2TBS61ULhRU50XmCFsR1eq4VJ/JtlXn7nXoqcDJ/vjnGvMHaXdB6h9Uld3E3Bs25bcXbNnfSW/bMxtcudMcDSfq3m5KkpZwhDLhUpxaMB1PknGr5bM7+WrvbSmnKNUY4rbdPi1Co0MPepIpqZCOTaHewAVjzj5B+MHWoiaGMDQvPsdIZp3SUaX03+2uqu8e3Um2KTcSLZckvtLfkvQRLbeZQSSypsqT2KuJyCPw48Z0x+kjpee6b6bdKqlVYNcrFbmoX9XAhqjNNRW0YbaCFKUR7lOKPfGV/lqfx+utvjSMbc2etVVGIlERhB7p5LGe2sK7jWScDUUdRe+7GxdmR3ocD+UN61uQKZbFttKw9VJy8BKQMjDSMhTiyQEp7ZBUkGRQqWEJykYOdYXkq7dz9sapNb+33WZtpyqsC/LV3HEl9T9QoN0BTSUOq9yxEeQAUNAkhCFKSAADxAPEM/qd6md7V7eMUav7OXrt/Eee4XLV7XeaqbKacFp9ZTEpru2VNhYPIJ4hR92e46NSFw6BKHWvu1R91q/B2xodfplwwpdxUuhVekR3UqWhxp5yZMS5g8ikIjxkEp9qVeoCeQIEbbnptORufQbfvihW6xT6slbdNlyXTFfpuGOcP0pCeK2ebjTiOKVfiKcfI0mbMxbRu2707ntUIWraFkwVU+E27TxFeEt8ID+ED3em00tlhsKypa3HV5yrUHbpxLv3e3OqV10qmt1ym2ZJDlwK+vZjRo/MKwzzeUED00NEKOcJJABB0bjb2MWmpJ+X5aFPd2smulD5q79M3m3O6fpb6nXZm51ixEmRJpEh0O3DAj9iVMPKCfrEJAX7HMOJAGHFAECxu3nVhtVupTY0227wgTWXI/1Km1LDTzKcgYcaXhaDlSfKcHIwSO+qZ9Pe6ir/t+LArNBrNGfU19TB/frHo/VoxyLrJ5FfbPLPYd8pPwOqtWXstEq8uLcFu0iTP9UMcKrTUuhvK+JQyopPpo5uA8UkJCnSQBy1yXBsl78ZoJMxTmdx4tXf8A7P23/wDhRA/6VP8A16NUm/sb7I/4G2z/AOxI0ai/w8/uCk9dH7VOF4XBAd3Ooqa87LgVCNUI6qZRlOx3lNuqKfWbVwkAKS4237G3UjipxawCQgigeznQ9uzvFUanesuexaEVcxo0t6rOqMpbbT5cQtLTYVwCeCAErwT3I+59C9x7JqhuRqZS5dKTTKnWm0VGlvQXnVK+pS2lTjikPAgqMZoEhKfapWcgnMmx4zERluNGaQzHaSEobbSEpSAOwAHgablvdUDW9a/3v7aqosLot3UXEWxO6gXFR3GyFtotpLxQT2/my4/gdh54/J++ueq9EF6Q40iRSN14FdrDQ5tMV22W4jCzjsC9EcStB/xgFY+x1cUAqyM4GmffO6dL24mxWaxBqC40ltSmpMJCHCVjygIUpJUcd/bkj5GMkTEmtXH4pB2ugHwCqD6PUNtJCMevbQC/qbESVCpWxX/qnW0jucIdSp1XzjIyPvpHvDqJjV21GokSt3Ns9XVPtuPzqtan14baHIFoFClJGSUkqIBHHBAydXZtXdyzLzjuP0W4GJjbZAcLYVzaVgnisYygjGDnGPvpdeptsXM09Hk/utwzAFBTbzKXXUjtyHye6h37/iH3071mVrazWPzmKK62ONzrLaP5yNqitBvG/qpTmnaF1B7b3ShPu41akR4SlE/0VJDyVIA/yQdc987/AF+bd2zVar++NnrgMNgvLiQLhUiS4vIAbaYSsqdWSewChnVw3+iLZyqd6zZUOsv8gW5EthtDqDkkgLbSgnJPfOc6W7K6O9lrIqMSoUjbuix5kVRW049HDxSr++9+e/2PxgYxqE4x7QaGvvP3VxuGY47/ACH2pInSdsldNkSbm3A3CqsKoXzeTED6iFSYq2IlMjR2iGYzYWeSlD1FclK7kgD4JMfbhXnQK1vreMDa2z6DXL0iNx4Nz3fchW9SaatGcR2Y6VD6iUEuK5hBQE9kuLz7dWR3svh/bPZm+7siBP1NCoM6pR+YBBdZYWtAIPb8QTqodt0ipbP9NFAj0tUj96ttxJNXqLEYzZSBJeSufNQ1xUX3Uha1hJCvvhXEDQLEzOYM3MrTcOwjJ3HOO60cvouux9gYtl7mV2+TWlTK/WYTUGUiNTI0GG0hspI9BlpP82PYMjkc9yrke+uvqE38o3Tvt/Kr9RjpqVScSUU+mKWUiQ7jtzI7hOft37HHjS9twmuSqe9JrD1VCHHFJiM1tcZb4bCiUuqWwABzBHsUOScd+5wIi3L6bZ3WPM3TfaW6V2bHiUu2YTyi00/UU4lSCsZAPNlTbIUrsC8o/GgcUZxM36ptazESMwWG/RFXoF8ulK29/eqHbOXuS/va1ZxnTHRS6DEt6LJhoaQspy6FYUElSVpAyVYTyKiVdlDcLdndCxPUtO+XKRtRd8P1ahAu5EFFRt+447DS1LYQHFc2HV9lBBPL2dsZAMadC29z+xG7DG2rtPlqi3LP+nTR5SVtVClyjyUptUcgEIyleSQOBJUCpKjr0Q356fLU6irMdtq7G3zAU6l0OxHAhwAEHjkg9jj9R5BB0djEb220V5bLLyT4nCSFjn2D46EdQqp7YVbe6/8AprhbkXFEtmpU2r01+amhU2mSm6i22Cv6Z5HF1aHMlDayhKAoJVyTlSQDYPpd2guHatq6ZtfqMCUbgejzm47aFuzWSGgHDKmOkuyFlRwAskNhPFJwcCUY9qv0iHEplEqAodFhwmoMWDHiNqEZLaeKS2VeMJATggjCRj51Ftx23uNtZc1evC1pdV3V/e8VLL9r1edHjLjSG8iMuGvi202zlSg82fcR/OJKlp4LkDQDYVKTEyzNyyG1OfEBfY5763PbA++q+7I3ddlj3U7Yu7VwxKpeVXWqoQJtObWiBIX6fN2KwF+5JQlJUEnssJWpPcOJTYHJVjJBHxjT1VXDXqxAtuiz6vVJjdPpdPjuS5ct04Qyy2grWtR+AEpJJ/LVVumyiyN+dwp3UldbDrJmtu02waO+jj+7aMFKSZSk/wDh5JKlE98IVgKKVAJ7+uCsu3rI2+2Lgy3oyr/qZerz8clKmKFEw7KHId0FwhDYPhXuT3zjT033uS6dp9jZ9dsCHakR+24qZMiNXlvNwmqfHaJdaZ9Lv6nFKEIzgd/01RxMxYAxh1KlYBu5Rj1G9QFR236hI1GojrKq+mxH5MUz1rFKpyXZRU/UJ3Ek8GG4g4ISkrdU8G04551wU7qYjQbVvLae95l7zb2NLhQxVatDgxp1RkVUhiOmNFjOJDRBdSsNKPNCEr5HKDqFrhW7fVGrW++4FHq+0Fx3JR6KKHUpslit0yQ4zMjSosOLBRxlFx/6YLUwoKAT6iycZ1pRdnbhr5ibnbT1+m733xcj9SYql9yqimlxKJVXkNssyfpVjmpMaK4+lptPIoU6VcccEJTJBHQcV0i9U3L5ffvO/LwfpW9ts0/bidWHJs1qNBfly6bLjssIdDPFghTTfFAS6vDaeaVgKVjMn0X9lttfc1p0i5dt91a7CmS2w8K9ElM1ODOVz5ZUjCeYCxjHLyPcM6ZWzFp7ubMVm2Lc21Q1asO6KwugMuVi1XFzW6VBCzIrEhxxQSyp15bzjcdafdyQORSkZu/0+bIU7p9s2ZQqZV6jW3qhVJFZnT6gUJU9JeIKyltsBttPYexAAzk/OnTY4MAs30TGQ9Aqop6aOqLZN6W/Q37L3lYfWVuSqiVwqs8P7wrUoDH2T6hAxqte/m4F6UzeK2H7/sOobeUyoIlwnlzHUOtLecajJdS06CULQ07HZUTnPvVyx216k7/b0QNndv5tYnPSmyEobS3ASXJcp1xfBmLFR3K5Ly8pTgEISlxxXZABjzb3oxt29Yxu3e62qVdF7VRKFfut4Keg0CMBlqBGTyweHJRccOS44paiTnJJRYySSMa6Ks7DxhxNarzs/lFaf+FsX/1m/wD8tGvVD/cU7C/+KOz/AP3S1/1aNWPXHdFF6sOqibdiS2ajdkqosuNJjVelNMoZStMgJeQUrKclJJOArkCQCk4PnU9BAbVgD2jsAVZOB27n5/XUG7oR2qLWa+XZEWeiZVaVGbM51t9wOLykgoUkEIwUDiT3GSFduJnHDgabDmEucQFBPgH8vy1ONyhJ2CZNTuCv2PGrNUuafQ37fbl+pGmsx5LDkSMT7W5AQl0K4/L4CUgHKkjGdbR9z7Bu0yqe9cVuvrZ/t8GbLbPDGSCpLmMDAJCsdx3BwRp6NqU0rklZSR8jTFd2Ytx+7FV4uVdDhHP6FFWkCAF+CoRufp5V2z2wSAcZ766QeS4COaXqLZtsUyov1qk0Sks1R5pLD1ThMoDzjYOUoU4nuRk/J+35aUavbtMuiKqPVIEOYngpCFyYyHFN8hxKkFSTxOPn8hnSc/aMZLYXT5DtIloStLEqIhpRYKk4yEuIUkgYSeJGDgA9tMaqK3voNbhposy0rxpbjqQ/+9IiqY+0OQ9QktFQOE5KVJBznipHbnpHbZdaTdgpwwdnKtS0ut0y6HKdGTH4sOUsOwHw4k5HNKFLYWkj49JODyx2OBLtsxJlOpnp1CrvVqSVqV9VIZbaVgnIThsBPbx4Gk2O7kewkjPbP20rxVE4GdUnt1V+OQkapv7yWmL62tuWgOR3ZkWpRFRpMdgBTjsdXteSgHyv0yviPlQTqqOyW4T7TP8AYyuxZpm5NqR0xJUaR7RVYreENVCMT+NCwBzT+JC+QUBq77YyBlRGor3d6arS3gfjT6lBZRVIrnrtSVNlQDmAPU7FKkrwAOSFJJAAVyAAA7EQiVmUo/gMY7CSZ27HcJkuexXJ8hOCchY8Y+40yNhN1KfYfU/uDaFanxYEG91RK7bsyQ5xRLkJjtRpMUKVgeskthQQO5SQdRfelQ3I2B3Sp9i3IpiqWTVY6F0+pcXFFpfJXqhp1w8llBUOTKyohCgUqOO8M7ybkrq82o2ldloxmY7S0OCnzOQmNj8SHAtJPBfEghQAGCP10FibLhZqLbBWxm9W4ng7D6cDppzrn4L1wdo1NfqbdRXT4rlRbSUIlrZSXkJ+UheOQH5Z19ZDjDixDcfDbz6FlKQ5xWpKePIjHftyGSPGRrzb2Q3e3VpG3VYuK2934L9o2+kKkUzciOJZjpIHBKZ7ZDnBX4UlfLH2PfVytp7juPqE2Qo90Vmjy9tbhnx/qqetpaHpMIqT7H0haOJSsHIbcT7kEBSQdH2Pa8WFip8PJA4NevnX9jazRq8LrtG/LsNRghTsW2KtW1yKLLPBYMdxtaVKSleQA5yUWilKkp7EFCm9X9vbY06tsbw/RWHc9ISiQ7SoEh6pplMOp5NORlhlCnTkKQsBPsUk5ISQdfXa3divWndkHa/cUVyuXZLqNQap91ppTUenVFhpr6lLhLauLag0sIKQPxJI+QdT6AlY5ZT7sE8h5GnqsEj0lyj3XGpFwxGmJqH46JEKapsFQacSFApV5GQfj7n89Ksh5qEw4++4lphtJW4tRwEpAJJP8AdIW39ElW3QDTpCWm2WZcgRGm3C56cYvKU0nJA/CkgY+AANN/fvcWFtbtfXa7OCXG2o7hDS1YSsJbW4sE/A9Ntwn9MfOmFdVKK3ufVpu7943/T58am3hXJ8Ha+0Jk91st04lX1tVlKbdITxjJdQgecuNhJBKsamrqGr1tbozrn2xuSpu0Xby2aPBue8LjaloCTmRzjU5xHA8g82ytxXEgnLQTnlgxVZG3G3a+nCx7f3Rs0bhXO9CNfmIfZWl2AqepUyU4p9CklCilSzhJyQ0kEjsQ7Lh2QsKo2vT7ll3TXLPpFRmO3D/J6c6pDzlXQG2YTpUAl0tQw00ltnBbASD38kI/FQPlOY0WpgxEVuZnFjfw+yR7OvCFvLuWncmZu7DtNEp923tu6QqiIYcp3BSUzErYmtEF9SnGGlraWkKILYV+FAg+m7N3fQ+jm4rfpFj3I/cds35UrupdXnRm6U3Bbg+kpLzzbiualvM8w200FDIzyATkvCg9PF90Ks27VGHmL2olLStMd0XUiJTLkXFS7MQw6wtHqmQ5Vy7McWtz0g0njlWBpbt26qjsRcF51C6ravCuzbKoLseiypVGUilXLXak80Jktb49zrkuY8lppGCluMwT5VgWWPafYN7aKUEEWCpw2dou6u6i7T3MuvdePEo82IzVIloWXTEs0x1p5sKw+++FvPkpUM/h4kEp4nVhSFqUOCC4tXhIOMn/6apxa9M6g6PufRbBtvdO3HmLYtODKueDUrajpp0GU64oojo+m4EKLaH1JCQ2lLbTWclfLSTcHW5ct4dMM+4aTZc+HVK3Ebt+iV9vMVibXZiyy2zBYXlbqGmlOLL5PH1GilIV5FF+HfK4HSvopg8AUpC2saX1UdRFR3DnO/Ubc7aVKRSbSjYAaqdVA4yqiofhWloENsqGR2KwUqCgbdtg8BnufvpibHbT07ZLaa07GpoT9PQ6e3FU6lIHrPY5POnHytxS1H81HT9A/PR2NuRoaOSrkkm1nGjWe+jUqSqluNRZ38qblrLMBmppirgPxoyai2w6p9CSUpOUEhQXwUGweSwceCQZbgPSJNPiOTABMUw2p8J7AOFIKv9OdRFvVRimvBc8RW4FcqtPhoUh54PcG1pUt0pCVJQQCEkjGQe584mOPDbgR240dhEeO0ChtptPFKE57AAfA0XG5WdOwWcY+NbEDzjRxV9tZKVZ8aemLQDGdbDsnv7h9jo4q+2jir7a4la+0dakKBBOl6G6MjvpAaSrt2OleGlWR21DILCnidql1lee47/lrpW4GWFOcVukAq4NgFSsDOB+Z8a44yVFP212IQr76HuCLxnRed3Vfv/U96KRbVIpdpt0KNSK6J0ifVJ8d55C0NOtBttLalAEqdwruTjwPkOrbpVq3ttZPcvjZ96tXVd7YrcKpPRXHUVkP8EobTUWm1GG41/akoUUBKUNrQSlRIuHWtprMuKb9ZVbVotSlcQn15cBpxwjBGCSn7EjH56cjTDcRppiOhDLDaAhttscUoSBgAAeAB2xptC7VoSODcoOm6847k6Edwdq7YnxbWFQ3RfullcKRBn1RmExRXA8kxZCkq9r6Usl1DpAKiviUgA9vRGgQ5NOosCLLf+tmMxmmn5XHj6y0oCVLx+ZBP8dd3HPk51kZOcH+OuAAbLrpHPADjdKK97trbq3BqdjVGz7vZsyrW/VHJLk16npm+rGdYWy6yltRCckLBBPYFIPwNN/pFN2mxrpj3dWqjc8uPd1WjxK5UgAqdFQ8EtuoCfalGQpICQEjj7QBjU6YPYnyO+sNpS2kBCQkAY7a6olqohJ8cf01Tn9o5VhOs+0LKYS+7IuqrsUoMx1BK1oedT65yfA9Bp9BV4Hq6uI4lRJI7kffVJN4pje53XJY1vNuKfj2zCk1NwMgqU2fUZjqIAGc4RKSMZyVj7aryOy97ont13Tr3StCryLjprVXmWtCgqYZgw3JTimZbCEspdWFlrKuJU2U5I4hKPgKyV/fSiXPcNVtNuhUtVYS4ykorDBJVz7cS6FD0/T5EPDPgo8jtmLXWaNfG4UxbdNmS263UkOPQqpT1CWiK4624sB9CTx9RYWhPLslpojmnOn3vfdKbPk062KHW5MCk09kNv06mvkOtFGVoSsuDLnMqZSMLPEIcyD41hXOac7uvj+fyFm3SMcyZ79GkjUGzv4ivuFHm5zlJt2tNUlNNiw0U6DFp1RpKwpAcfA5yDHdAGStAQnkr3LL2QO+dSBuBWbkmXtCsii1NVqxKemPFpDElDhW96jePXXIKu5S0HcDuoFOBlRyOWt3vXrDrdDpz66HVriSwmc1V5DBSupKlYQhv1O4CQpScn2kpYGCkdtct9C27evpNUvGW/IqDiBUqhb1LmOKRDeSErbDi8lKvcgAAFOSvJwkAGM6F3LUXyrwv+OlqKqDy11ai+VDoSPt0uqU/VPbqh1m3rlpr0NEN654xj1qZTCY8iXlgMFXqj3BQbSEJVnKUgAarLdFMhXT1dbE7QW3Gbj2ptjCkXI/HSSr0kR20xIqSSe6kvAjJ79ye51cGC+hbDEnILJQl7ny5DjjlnP6fOqodIEGRd/Udvbe5dLseFKatlDqU4CnWkB59IP29d91R/ROtTgAXGydAtc8gAUrnApIAH/71kD9dfNKQpQPjHxr6D576OUoFtj9dGsfx0aSSr9vb+Oyf84I/+pOpJm/8JX/lHRo0XG6zh2C+A1k6NGpE1Y0H40aNc5Li+rXkaV4X4x+mjRqJ+xU8O6WY/wCHXUn40aNDnboxHss/KtanwP00aNMUwQPwnQ140aNcXVsrxrRPnRo0kllfg/8A986pLtp/3Sm5v80JP/zl/Ro1Xm9krreSm7aX+7Sv/wCblG/+KXqB+qz/AIypf/Io/wBWjRrD4z/Sjz+qzfEf9t/7H6lcG9P/AG1t7/mWj/7BzTp3P/u53I/5Bv8A2sTRo1Xk9l3v/wDSFP8AZk94+j1Zpn/i/d/5qP8AsNV9/Z5f3O7z/wDpNrf/ANnRo1r+G+wVu3eyPcFbJH4tB8nRo0ZTFnRo0aSS/9k="/>
          <p:cNvSpPr>
            <a:spLocks noChangeAspect="1" noChangeArrowheads="1"/>
          </p:cNvSpPr>
          <p:nvPr/>
        </p:nvSpPr>
        <p:spPr bwMode="auto">
          <a:xfrm>
            <a:off x="215900" y="-509588"/>
            <a:ext cx="1990725" cy="1381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4900" y="5080000"/>
            <a:ext cx="4737100" cy="1778000"/>
          </a:xfrm>
          <a:prstGeom prst="rect">
            <a:avLst/>
          </a:prstGeom>
        </p:spPr>
      </p:pic>
    </p:spTree>
    <p:extLst>
      <p:ext uri="{BB962C8B-B14F-4D97-AF65-F5344CB8AC3E}">
        <p14:creationId xmlns:p14="http://schemas.microsoft.com/office/powerpoint/2010/main" val="3411644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Impacts of currency appreciation on the economy</a:t>
            </a:r>
            <a:endParaRPr lang="en-GB" dirty="0"/>
          </a:p>
        </p:txBody>
      </p:sp>
      <p:sp>
        <p:nvSpPr>
          <p:cNvPr id="3" name="Content Placeholder 2"/>
          <p:cNvSpPr>
            <a:spLocks noGrp="1"/>
          </p:cNvSpPr>
          <p:nvPr>
            <p:ph idx="1"/>
          </p:nvPr>
        </p:nvSpPr>
        <p:spPr>
          <a:xfrm>
            <a:off x="6324600" y="2730500"/>
            <a:ext cx="5472859" cy="3822700"/>
          </a:xfrm>
        </p:spPr>
        <p:txBody>
          <a:bodyPr>
            <a:normAutofit lnSpcReduction="10000"/>
          </a:bodyPr>
          <a:lstStyle/>
          <a:p>
            <a:r>
              <a:rPr lang="en-GB" b="1" i="1" dirty="0" smtClean="0"/>
              <a:t>Impact depends on:</a:t>
            </a:r>
          </a:p>
          <a:p>
            <a:pPr lvl="1"/>
            <a:r>
              <a:rPr lang="en-GB" dirty="0" smtClean="0"/>
              <a:t>Price elasticity of demand</a:t>
            </a:r>
          </a:p>
          <a:p>
            <a:pPr lvl="1"/>
            <a:r>
              <a:rPr lang="en-GB" dirty="0" smtClean="0"/>
              <a:t>Can businesses adapt? E.g. cut profit margins OR raise efficiency to cut costs?</a:t>
            </a:r>
          </a:p>
          <a:p>
            <a:pPr lvl="1"/>
            <a:r>
              <a:rPr lang="en-GB" dirty="0" smtClean="0"/>
              <a:t>Time-lags – impacts may have minimal impacts in the short-run</a:t>
            </a:r>
          </a:p>
          <a:p>
            <a:pPr lvl="1"/>
            <a:r>
              <a:rPr lang="en-GB" dirty="0" smtClean="0"/>
              <a:t>Can AD shift be overcome via monetary and fiscal policy?</a:t>
            </a:r>
          </a:p>
          <a:p>
            <a:pPr lvl="1"/>
            <a:r>
              <a:rPr lang="en-GB" dirty="0" smtClean="0"/>
              <a:t>Size of change of exchange rate</a:t>
            </a:r>
          </a:p>
          <a:p>
            <a:pPr lvl="1"/>
            <a:r>
              <a:rPr lang="en-GB" dirty="0" smtClean="0"/>
              <a:t>Size of negative multiplier</a:t>
            </a:r>
          </a:p>
          <a:p>
            <a:pPr lvl="1"/>
            <a:r>
              <a:rPr lang="en-GB" dirty="0" smtClean="0"/>
              <a:t>What stage of the economic cycle does the change happen at?</a:t>
            </a:r>
            <a:endParaRPr lang="en-GB" dirty="0"/>
          </a:p>
        </p:txBody>
      </p:sp>
      <p:pic>
        <p:nvPicPr>
          <p:cNvPr id="4" name="Picture 3"/>
          <p:cNvPicPr>
            <a:picLocks noChangeAspect="1"/>
          </p:cNvPicPr>
          <p:nvPr/>
        </p:nvPicPr>
        <p:blipFill>
          <a:blip r:embed="rId2"/>
          <a:stretch>
            <a:fillRect/>
          </a:stretch>
        </p:blipFill>
        <p:spPr>
          <a:xfrm>
            <a:off x="114300" y="2371725"/>
            <a:ext cx="5715000" cy="4486275"/>
          </a:xfrm>
          <a:prstGeom prst="rect">
            <a:avLst/>
          </a:prstGeom>
        </p:spPr>
      </p:pic>
    </p:spTree>
    <p:extLst>
      <p:ext uri="{BB962C8B-B14F-4D97-AF65-F5344CB8AC3E}">
        <p14:creationId xmlns:p14="http://schemas.microsoft.com/office/powerpoint/2010/main" val="3316329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Impacts of currency </a:t>
            </a:r>
            <a:r>
              <a:rPr lang="en-GB" dirty="0" smtClean="0"/>
              <a:t>depreciation on </a:t>
            </a:r>
            <a:r>
              <a:rPr lang="en-GB" dirty="0"/>
              <a:t>the economy</a:t>
            </a:r>
          </a:p>
        </p:txBody>
      </p:sp>
      <p:sp>
        <p:nvSpPr>
          <p:cNvPr id="3" name="Content Placeholder 2"/>
          <p:cNvSpPr>
            <a:spLocks noGrp="1"/>
          </p:cNvSpPr>
          <p:nvPr>
            <p:ph idx="1"/>
          </p:nvPr>
        </p:nvSpPr>
        <p:spPr>
          <a:xfrm>
            <a:off x="6146800" y="2413000"/>
            <a:ext cx="5878513" cy="4076700"/>
          </a:xfrm>
        </p:spPr>
        <p:txBody>
          <a:bodyPr/>
          <a:lstStyle/>
          <a:p>
            <a:r>
              <a:rPr lang="en-GB" b="1" i="1" dirty="0"/>
              <a:t>Impact depends on:</a:t>
            </a:r>
          </a:p>
          <a:p>
            <a:pPr lvl="1"/>
            <a:r>
              <a:rPr lang="en-GB" dirty="0"/>
              <a:t>Price elasticity of demand</a:t>
            </a:r>
          </a:p>
          <a:p>
            <a:pPr lvl="1"/>
            <a:r>
              <a:rPr lang="en-GB" dirty="0"/>
              <a:t>Can businesses adapt? E.g. cut profit margins OR raise efficiency to cut costs?</a:t>
            </a:r>
          </a:p>
          <a:p>
            <a:pPr lvl="1"/>
            <a:r>
              <a:rPr lang="en-GB" dirty="0"/>
              <a:t>Time-lags – impacts may have minimal impacts in the short-run</a:t>
            </a:r>
          </a:p>
          <a:p>
            <a:pPr lvl="1"/>
            <a:r>
              <a:rPr lang="en-GB" dirty="0"/>
              <a:t>Can AD shift be overcome via monetary and fiscal policy?</a:t>
            </a:r>
          </a:p>
          <a:p>
            <a:pPr lvl="1"/>
            <a:r>
              <a:rPr lang="en-GB" dirty="0"/>
              <a:t>Size of change of exchange rate</a:t>
            </a:r>
          </a:p>
          <a:p>
            <a:pPr lvl="1"/>
            <a:r>
              <a:rPr lang="en-GB" dirty="0"/>
              <a:t>Size of negative multiplier</a:t>
            </a:r>
          </a:p>
          <a:p>
            <a:pPr lvl="1"/>
            <a:r>
              <a:rPr lang="en-GB" dirty="0"/>
              <a:t>What stage of the economic cycle does the change happen at?</a:t>
            </a:r>
          </a:p>
          <a:p>
            <a:endParaRPr lang="en-GB" dirty="0"/>
          </a:p>
        </p:txBody>
      </p:sp>
      <p:pic>
        <p:nvPicPr>
          <p:cNvPr id="4" name="Picture 3"/>
          <p:cNvPicPr>
            <a:picLocks noChangeAspect="1"/>
          </p:cNvPicPr>
          <p:nvPr/>
        </p:nvPicPr>
        <p:blipFill>
          <a:blip r:embed="rId2"/>
          <a:stretch>
            <a:fillRect/>
          </a:stretch>
        </p:blipFill>
        <p:spPr>
          <a:xfrm>
            <a:off x="0" y="2298700"/>
            <a:ext cx="5956300" cy="4559300"/>
          </a:xfrm>
          <a:prstGeom prst="rect">
            <a:avLst/>
          </a:prstGeom>
        </p:spPr>
      </p:pic>
    </p:spTree>
    <p:extLst>
      <p:ext uri="{BB962C8B-B14F-4D97-AF65-F5344CB8AC3E}">
        <p14:creationId xmlns:p14="http://schemas.microsoft.com/office/powerpoint/2010/main" val="2893460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Fixed exchange rate</a:t>
            </a:r>
            <a:endParaRPr lang="en-GB" dirty="0"/>
          </a:p>
        </p:txBody>
      </p:sp>
      <p:sp>
        <p:nvSpPr>
          <p:cNvPr id="3" name="Content Placeholder 2"/>
          <p:cNvSpPr>
            <a:spLocks noGrp="1"/>
          </p:cNvSpPr>
          <p:nvPr>
            <p:ph idx="1"/>
          </p:nvPr>
        </p:nvSpPr>
        <p:spPr>
          <a:xfrm>
            <a:off x="355600" y="2400300"/>
            <a:ext cx="11506200" cy="3416300"/>
          </a:xfrm>
        </p:spPr>
        <p:txBody>
          <a:bodyPr/>
          <a:lstStyle/>
          <a:p>
            <a:r>
              <a:rPr lang="en-GB" dirty="0" smtClean="0"/>
              <a:t>A </a:t>
            </a:r>
            <a:r>
              <a:rPr lang="en-GB" b="1" i="1" dirty="0" smtClean="0"/>
              <a:t>fixed exchange rate </a:t>
            </a:r>
            <a:r>
              <a:rPr lang="en-GB" dirty="0" smtClean="0"/>
              <a:t>occurs when an economy attempts to keep its currency value at a certain level against another currency. </a:t>
            </a:r>
          </a:p>
          <a:p>
            <a:r>
              <a:rPr lang="en-GB" dirty="0" smtClean="0"/>
              <a:t>A </a:t>
            </a:r>
            <a:r>
              <a:rPr lang="en-GB" b="1" i="1" dirty="0" smtClean="0"/>
              <a:t>semi-fixed exchange rate </a:t>
            </a:r>
            <a:r>
              <a:rPr lang="en-GB" dirty="0" smtClean="0"/>
              <a:t>exists when an economy allows a small change in a currency value</a:t>
            </a:r>
          </a:p>
          <a:p>
            <a:r>
              <a:rPr lang="en-GB" dirty="0" smtClean="0"/>
              <a:t>Here monetary policy is used to maintain the currency value. Interest rates are adjusted to influence inflows and outflows of money. Governments also hold foreign currency reserves, which are bought and sold to maintain the domestic currency value</a:t>
            </a:r>
          </a:p>
          <a:p>
            <a:r>
              <a:rPr lang="en-GB" dirty="0" smtClean="0"/>
              <a:t>The </a:t>
            </a:r>
            <a:r>
              <a:rPr lang="en-GB" b="1" i="1" dirty="0" smtClean="0"/>
              <a:t>Exchange Rate Mechanism (ERM</a:t>
            </a:r>
            <a:r>
              <a:rPr lang="en-GB" dirty="0" smtClean="0"/>
              <a:t>) was an example of a semi-fixed exchange rate system,. Here many European economies attempted to fix their currency value against the </a:t>
            </a:r>
            <a:r>
              <a:rPr lang="en-GB" b="1" i="1" dirty="0" smtClean="0"/>
              <a:t>German Deutsch Mark (DM)</a:t>
            </a:r>
            <a:endParaRPr lang="en-GB" b="1"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43900" y="178330"/>
            <a:ext cx="3740150" cy="2082017"/>
          </a:xfrm>
          <a:prstGeom prst="rect">
            <a:avLst/>
          </a:prstGeom>
        </p:spPr>
      </p:pic>
    </p:spTree>
    <p:extLst>
      <p:ext uri="{BB962C8B-B14F-4D97-AF65-F5344CB8AC3E}">
        <p14:creationId xmlns:p14="http://schemas.microsoft.com/office/powerpoint/2010/main" val="4143309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Fixed exchange rate </a:t>
            </a:r>
            <a:endParaRPr lang="en-GB" dirty="0"/>
          </a:p>
        </p:txBody>
      </p:sp>
      <p:sp>
        <p:nvSpPr>
          <p:cNvPr id="4" name="Text Placeholder 3"/>
          <p:cNvSpPr>
            <a:spLocks noGrp="1"/>
          </p:cNvSpPr>
          <p:nvPr>
            <p:ph type="body" idx="1"/>
          </p:nvPr>
        </p:nvSpPr>
        <p:spPr>
          <a:xfrm>
            <a:off x="114301" y="2315368"/>
            <a:ext cx="5865811" cy="576262"/>
          </a:xfrm>
        </p:spPr>
        <p:txBody>
          <a:bodyPr/>
          <a:lstStyle/>
          <a:p>
            <a:r>
              <a:rPr lang="en-GB" dirty="0" smtClean="0"/>
              <a:t>Benefits	</a:t>
            </a:r>
            <a:endParaRPr lang="en-GB" dirty="0"/>
          </a:p>
        </p:txBody>
      </p:sp>
      <p:sp>
        <p:nvSpPr>
          <p:cNvPr id="5" name="Content Placeholder 4"/>
          <p:cNvSpPr>
            <a:spLocks noGrp="1"/>
          </p:cNvSpPr>
          <p:nvPr>
            <p:ph sz="half" idx="2"/>
          </p:nvPr>
        </p:nvSpPr>
        <p:spPr>
          <a:xfrm>
            <a:off x="114300" y="3179762"/>
            <a:ext cx="5865812" cy="3678238"/>
          </a:xfrm>
        </p:spPr>
        <p:txBody>
          <a:bodyPr>
            <a:normAutofit/>
          </a:bodyPr>
          <a:lstStyle/>
          <a:p>
            <a:r>
              <a:rPr lang="en-GB" sz="2000" b="1" i="1" dirty="0" smtClean="0"/>
              <a:t>Supports international trade </a:t>
            </a:r>
            <a:r>
              <a:rPr lang="en-GB" sz="2000" dirty="0" smtClean="0"/>
              <a:t>and price stability – importers and exporters can predict future prices – allows firms to plan ahead</a:t>
            </a:r>
          </a:p>
          <a:p>
            <a:r>
              <a:rPr lang="en-GB" sz="2000" b="1" i="1" dirty="0" smtClean="0"/>
              <a:t>Stability of prices </a:t>
            </a:r>
            <a:r>
              <a:rPr lang="en-GB" sz="2000" dirty="0" smtClean="0"/>
              <a:t>= incentives for investment</a:t>
            </a:r>
            <a:endParaRPr lang="en-GB" sz="2000" dirty="0"/>
          </a:p>
        </p:txBody>
      </p:sp>
      <p:sp>
        <p:nvSpPr>
          <p:cNvPr id="6" name="Text Placeholder 5"/>
          <p:cNvSpPr>
            <a:spLocks noGrp="1"/>
          </p:cNvSpPr>
          <p:nvPr>
            <p:ph type="body" sz="quarter" idx="3"/>
          </p:nvPr>
        </p:nvSpPr>
        <p:spPr>
          <a:xfrm>
            <a:off x="6208712" y="2315369"/>
            <a:ext cx="5843588" cy="576262"/>
          </a:xfrm>
        </p:spPr>
        <p:txBody>
          <a:bodyPr/>
          <a:lstStyle/>
          <a:p>
            <a:r>
              <a:rPr lang="en-GB" dirty="0" smtClean="0"/>
              <a:t>Drawbacks</a:t>
            </a:r>
            <a:endParaRPr lang="en-GB" dirty="0"/>
          </a:p>
        </p:txBody>
      </p:sp>
      <p:sp>
        <p:nvSpPr>
          <p:cNvPr id="7" name="Content Placeholder 6"/>
          <p:cNvSpPr>
            <a:spLocks noGrp="1"/>
          </p:cNvSpPr>
          <p:nvPr>
            <p:ph sz="quarter" idx="4"/>
          </p:nvPr>
        </p:nvSpPr>
        <p:spPr>
          <a:xfrm>
            <a:off x="6208712" y="2891630"/>
            <a:ext cx="5703888" cy="3801269"/>
          </a:xfrm>
        </p:spPr>
        <p:txBody>
          <a:bodyPr>
            <a:normAutofit fontScale="92500"/>
          </a:bodyPr>
          <a:lstStyle/>
          <a:p>
            <a:r>
              <a:rPr lang="en-GB" b="1" i="1" dirty="0" smtClean="0"/>
              <a:t>Conflicts with other targets </a:t>
            </a:r>
            <a:r>
              <a:rPr lang="en-GB" dirty="0" smtClean="0"/>
              <a:t>e.g. a weak currency will mean interest rates are increased – this can lower AD and employment at the expense of the currency value</a:t>
            </a:r>
          </a:p>
          <a:p>
            <a:r>
              <a:rPr lang="en-GB" dirty="0" smtClean="0"/>
              <a:t>Can lead to an </a:t>
            </a:r>
            <a:r>
              <a:rPr lang="en-GB" b="1" i="1" dirty="0" smtClean="0"/>
              <a:t>overvalued currency </a:t>
            </a:r>
            <a:r>
              <a:rPr lang="en-GB" dirty="0" smtClean="0"/>
              <a:t>– this will mean that products will be relatively more expensive – this leads to falling exports and increasing imports</a:t>
            </a:r>
          </a:p>
          <a:p>
            <a:r>
              <a:rPr lang="en-GB" b="1" i="1" dirty="0" smtClean="0"/>
              <a:t>Inability to depreciate </a:t>
            </a:r>
            <a:r>
              <a:rPr lang="en-GB" dirty="0" smtClean="0"/>
              <a:t>to boost competitiveness – big problem for EU countries such as Greece and Portugal. These economies now have to focus on deflationary policies such as increased tax to lower import demand</a:t>
            </a:r>
            <a:endParaRPr lang="en-GB"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64600" y="97368"/>
            <a:ext cx="3327400" cy="2234458"/>
          </a:xfrm>
          <a:prstGeom prst="rect">
            <a:avLst/>
          </a:prstGeom>
        </p:spPr>
      </p:pic>
    </p:spTree>
    <p:extLst>
      <p:ext uri="{BB962C8B-B14F-4D97-AF65-F5344CB8AC3E}">
        <p14:creationId xmlns:p14="http://schemas.microsoft.com/office/powerpoint/2010/main" val="2578332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Floating exchange rate</a:t>
            </a:r>
          </a:p>
        </p:txBody>
      </p:sp>
      <p:sp>
        <p:nvSpPr>
          <p:cNvPr id="7" name="Content Placeholder 6"/>
          <p:cNvSpPr>
            <a:spLocks noGrp="1"/>
          </p:cNvSpPr>
          <p:nvPr>
            <p:ph idx="1"/>
          </p:nvPr>
        </p:nvSpPr>
        <p:spPr>
          <a:xfrm>
            <a:off x="317500" y="2603500"/>
            <a:ext cx="11506200" cy="3416300"/>
          </a:xfrm>
        </p:spPr>
        <p:txBody>
          <a:bodyPr/>
          <a:lstStyle/>
          <a:p>
            <a:r>
              <a:rPr lang="en-GB" b="1" i="1" dirty="0" smtClean="0"/>
              <a:t>A floating exchange rate </a:t>
            </a:r>
            <a:r>
              <a:rPr lang="en-GB" dirty="0" smtClean="0"/>
              <a:t>occurs when the currency value is solely determined by market forces and governments do not attempt to influence its value. </a:t>
            </a:r>
          </a:p>
          <a:p>
            <a:r>
              <a:rPr lang="en-GB" dirty="0" smtClean="0"/>
              <a:t>Some economies have been known to operate a </a:t>
            </a:r>
            <a:r>
              <a:rPr lang="en-GB" b="1" i="1" dirty="0" smtClean="0"/>
              <a:t>dirty floating </a:t>
            </a:r>
            <a:r>
              <a:rPr lang="en-GB" dirty="0" smtClean="0"/>
              <a:t>exchange rate. This is where on occasions governments may intervene to influence the currency value</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6100" y="4592890"/>
            <a:ext cx="4927600" cy="2143125"/>
          </a:xfrm>
          <a:prstGeom prst="rect">
            <a:avLst/>
          </a:prstGeom>
        </p:spPr>
      </p:pic>
    </p:spTree>
    <p:extLst>
      <p:ext uri="{BB962C8B-B14F-4D97-AF65-F5344CB8AC3E}">
        <p14:creationId xmlns:p14="http://schemas.microsoft.com/office/powerpoint/2010/main" val="37478917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449</TotalTime>
  <Words>865</Words>
  <Application>Microsoft Office PowerPoint</Application>
  <PresentationFormat>Widescreen</PresentationFormat>
  <Paragraphs>64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Ion Boardroom</vt:lpstr>
      <vt:lpstr>ECON 4</vt:lpstr>
      <vt:lpstr>Exchange rates </vt:lpstr>
      <vt:lpstr>What affects the value of a currency?</vt:lpstr>
      <vt:lpstr>What affects the value of a currency?</vt:lpstr>
      <vt:lpstr>Impacts of currency appreciation on the economy</vt:lpstr>
      <vt:lpstr>Impacts of currency depreciation on the economy</vt:lpstr>
      <vt:lpstr>Fixed exchange rate</vt:lpstr>
      <vt:lpstr>Fixed exchange rate </vt:lpstr>
      <vt:lpstr>Floating exchange rate</vt:lpstr>
      <vt:lpstr>Floating exchange rate</vt:lpstr>
    </vt:vector>
  </TitlesOfParts>
  <Company>Huddersfield New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4</dc:title>
  <dc:creator>Daryl Stappard</dc:creator>
  <cp:lastModifiedBy>Daryl Stappard</cp:lastModifiedBy>
  <cp:revision>29</cp:revision>
  <cp:lastPrinted>2015-07-02T15:06:07Z</cp:lastPrinted>
  <dcterms:created xsi:type="dcterms:W3CDTF">2015-07-02T07:34:23Z</dcterms:created>
  <dcterms:modified xsi:type="dcterms:W3CDTF">2015-07-02T15:06:20Z</dcterms:modified>
</cp:coreProperties>
</file>