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6" r:id="rId12"/>
    <p:sldId id="267" r:id="rId13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BA1D1-56C4-4DA3-88D7-F26324A7976F}" type="datetimeFigureOut">
              <a:rPr lang="en-GB" smtClean="0"/>
              <a:t>03/07/2015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1FED-82FD-4849-ACF2-B157D61EFC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14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imgres?imgurl=https://www.frost.com/prod/servlet/cio/29099692&amp;imgrefurl=http://www.frost.com/prod/servlet/market-insight-top.pag%3Fdocid%3D29099687&amp;usg=__Mr4_woLPeteGK0uW6P1M5YyMLRw=&amp;h=373&amp;w=500&amp;sz=27&amp;hl=en&amp;start=5&amp;um=1&amp;itbs=1&amp;tbnid=c1gyGYxEWKCUpM:&amp;tbnh=97&amp;tbnw=130&amp;prev=/images%3Fq%3DEU%2Bexpansion%26um%3D1%26hl%3Den%26tbs%3Disch: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 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TOPIC 8) European</a:t>
            </a:r>
          </a:p>
          <a:p>
            <a:r>
              <a:rPr lang="en-GB" sz="2800" dirty="0" smtClean="0"/>
              <a:t>union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14500"/>
            <a:ext cx="592455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7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EU residents from new members want to come to the UK?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600"/>
            <a:ext cx="121920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54" y="674161"/>
            <a:ext cx="8761413" cy="706964"/>
          </a:xfrm>
        </p:spPr>
        <p:txBody>
          <a:bodyPr/>
          <a:lstStyle/>
          <a:p>
            <a:r>
              <a:rPr lang="en-GB" dirty="0" smtClean="0"/>
              <a:t>Is migration a good </a:t>
            </a:r>
            <a:br>
              <a:rPr lang="en-GB" dirty="0" smtClean="0"/>
            </a:br>
            <a:r>
              <a:rPr lang="en-GB" dirty="0" smtClean="0"/>
              <a:t>thing for the UK?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06" y="2901950"/>
            <a:ext cx="2857500" cy="2819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325"/>
            <a:ext cx="12103100" cy="463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0"/>
            <a:ext cx="50927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9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154" y="804336"/>
            <a:ext cx="8761413" cy="706964"/>
          </a:xfrm>
        </p:spPr>
        <p:txBody>
          <a:bodyPr/>
          <a:lstStyle/>
          <a:p>
            <a:r>
              <a:rPr lang="en-GB" dirty="0"/>
              <a:t>Is migration a good thing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</a:t>
            </a:r>
            <a:r>
              <a:rPr lang="en-GB" dirty="0"/>
              <a:t>the UK?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9500"/>
            <a:ext cx="12192000" cy="450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0"/>
            <a:ext cx="505226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1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Union (EU)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3768"/>
            <a:ext cx="11087100" cy="34163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b="1" i="1" dirty="0" smtClean="0"/>
              <a:t>EU</a:t>
            </a:r>
            <a:r>
              <a:rPr lang="en-GB" dirty="0" smtClean="0"/>
              <a:t> is a sophisticated form of </a:t>
            </a:r>
            <a:r>
              <a:rPr lang="en-GB" b="1" i="1" dirty="0" smtClean="0"/>
              <a:t>economic integration </a:t>
            </a:r>
            <a:r>
              <a:rPr lang="en-GB" dirty="0" smtClean="0"/>
              <a:t>between 28 European nations</a:t>
            </a:r>
          </a:p>
          <a:p>
            <a:r>
              <a:rPr lang="en-GB" dirty="0" smtClean="0"/>
              <a:t>The EU is a </a:t>
            </a:r>
            <a:r>
              <a:rPr lang="en-GB" b="1" i="1" dirty="0" smtClean="0"/>
              <a:t>customs union</a:t>
            </a:r>
            <a:r>
              <a:rPr lang="en-GB" dirty="0" smtClean="0"/>
              <a:t>. This means the members have </a:t>
            </a:r>
            <a:r>
              <a:rPr lang="en-GB" b="1" i="1" dirty="0" smtClean="0"/>
              <a:t>free trade </a:t>
            </a:r>
            <a:r>
              <a:rPr lang="en-GB" dirty="0" smtClean="0"/>
              <a:t>with each other, but a </a:t>
            </a:r>
            <a:r>
              <a:rPr lang="en-GB" b="1" i="1" dirty="0" smtClean="0"/>
              <a:t>common external tariff </a:t>
            </a:r>
            <a:r>
              <a:rPr lang="en-GB" dirty="0" smtClean="0"/>
              <a:t>with non-members. This means any trade agreements with any other country are negotiated by the EU on behalf of all member states</a:t>
            </a:r>
          </a:p>
          <a:p>
            <a:r>
              <a:rPr lang="en-GB" dirty="0" smtClean="0"/>
              <a:t>The EU is also a </a:t>
            </a:r>
            <a:r>
              <a:rPr lang="en-GB" b="1" i="1" dirty="0" smtClean="0"/>
              <a:t>single market</a:t>
            </a:r>
            <a:r>
              <a:rPr lang="en-GB" dirty="0" smtClean="0"/>
              <a:t>. This involves </a:t>
            </a:r>
            <a:r>
              <a:rPr lang="en-GB" b="1" i="1" dirty="0" smtClean="0"/>
              <a:t>free trade, free movement of people, free movement of capital and harmonization of taxes and economic laws</a:t>
            </a:r>
          </a:p>
          <a:p>
            <a:r>
              <a:rPr lang="en-GB" dirty="0" smtClean="0"/>
              <a:t>EU at its heart is also a </a:t>
            </a:r>
            <a:r>
              <a:rPr lang="en-GB" b="1" i="1" dirty="0" smtClean="0"/>
              <a:t>Monetary Union</a:t>
            </a:r>
            <a:r>
              <a:rPr lang="en-GB" dirty="0" smtClean="0"/>
              <a:t>. This involved a </a:t>
            </a:r>
            <a:r>
              <a:rPr lang="en-GB" b="1" i="1" dirty="0" smtClean="0"/>
              <a:t>common currency (Euro) </a:t>
            </a:r>
            <a:r>
              <a:rPr lang="en-GB" dirty="0" smtClean="0"/>
              <a:t>and </a:t>
            </a:r>
            <a:r>
              <a:rPr lang="en-GB" b="1" i="1" dirty="0" smtClean="0"/>
              <a:t>common monetary policy for Euro members</a:t>
            </a:r>
            <a:endParaRPr lang="en-GB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0"/>
            <a:ext cx="5956300" cy="2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5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Institutions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2070100"/>
            <a:ext cx="11798300" cy="3416300"/>
          </a:xfrm>
        </p:spPr>
        <p:txBody>
          <a:bodyPr>
            <a:normAutofit lnSpcReduction="10000"/>
          </a:bodyPr>
          <a:lstStyle/>
          <a:p>
            <a:r>
              <a:rPr lang="en-GB" b="1" i="1" dirty="0" smtClean="0"/>
              <a:t>European Commission</a:t>
            </a:r>
          </a:p>
          <a:p>
            <a:pPr lvl="1"/>
            <a:r>
              <a:rPr lang="en-GB" dirty="0" smtClean="0"/>
              <a:t>The Commission makes sure that EU decisions are properly implemented and supervises the way EU funds are spent. </a:t>
            </a:r>
          </a:p>
          <a:p>
            <a:pPr lvl="1"/>
            <a:r>
              <a:rPr lang="en-GB" dirty="0" smtClean="0"/>
              <a:t>It also keeps an eye out to see that everyone abides by the European treaties and European law. </a:t>
            </a:r>
          </a:p>
          <a:p>
            <a:pPr lvl="1"/>
            <a:r>
              <a:rPr lang="en-GB" dirty="0" smtClean="0"/>
              <a:t>The Commissioners are assisted by an administration of about 25,000 civil servants. </a:t>
            </a:r>
          </a:p>
          <a:p>
            <a:r>
              <a:rPr lang="en-GB" b="1" i="1" dirty="0" smtClean="0"/>
              <a:t>European Parliament </a:t>
            </a:r>
          </a:p>
          <a:p>
            <a:pPr lvl="1"/>
            <a:r>
              <a:rPr lang="en-GB" dirty="0"/>
              <a:t>Directly-elected EU body with legislative, supervisory, and budgetary </a:t>
            </a:r>
            <a:r>
              <a:rPr lang="en-GB" dirty="0" smtClean="0"/>
              <a:t>responsibilities</a:t>
            </a:r>
          </a:p>
          <a:p>
            <a:r>
              <a:rPr lang="en-GB" b="1" i="1" dirty="0" smtClean="0"/>
              <a:t>European Central Bank</a:t>
            </a:r>
          </a:p>
          <a:p>
            <a:pPr lvl="1"/>
            <a:r>
              <a:rPr lang="en-GB" dirty="0"/>
              <a:t>The ECB administers the monetary policy of </a:t>
            </a:r>
            <a:r>
              <a:rPr lang="en-GB" dirty="0" err="1"/>
              <a:t>eurozone</a:t>
            </a:r>
            <a:r>
              <a:rPr lang="en-GB" dirty="0"/>
              <a:t> states, acting as the region’s central bank</a:t>
            </a:r>
            <a:r>
              <a:rPr lang="en-GB" dirty="0" smtClean="0"/>
              <a:t>.</a:t>
            </a:r>
          </a:p>
          <a:p>
            <a:r>
              <a:rPr lang="en-GB" dirty="0" smtClean="0"/>
              <a:t>Other EU institutions include; </a:t>
            </a:r>
            <a:r>
              <a:rPr lang="en-GB" b="1" i="1" dirty="0" smtClean="0"/>
              <a:t>Council of Minsters, European Council, The Court of Justice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3822700" cy="1354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10" y="5486400"/>
            <a:ext cx="347499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0" y="5486400"/>
            <a:ext cx="40878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5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market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2454" y="2167466"/>
            <a:ext cx="5738811" cy="576262"/>
          </a:xfrm>
        </p:spPr>
        <p:txBody>
          <a:bodyPr/>
          <a:lstStyle/>
          <a:p>
            <a:r>
              <a:rPr lang="en-GB" dirty="0" smtClean="0"/>
              <a:t>Benefits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8003" y="2752194"/>
            <a:ext cx="5827712" cy="4105806"/>
          </a:xfrm>
        </p:spPr>
        <p:txBody>
          <a:bodyPr>
            <a:normAutofit/>
          </a:bodyPr>
          <a:lstStyle/>
          <a:p>
            <a:r>
              <a:rPr lang="en-GB" b="1" i="1" dirty="0" smtClean="0"/>
              <a:t>Trade creation </a:t>
            </a:r>
            <a:r>
              <a:rPr lang="en-GB" dirty="0" smtClean="0"/>
              <a:t>– production increasingly based on </a:t>
            </a:r>
            <a:r>
              <a:rPr lang="en-GB" b="1" i="1" dirty="0" smtClean="0"/>
              <a:t>comparative advantage </a:t>
            </a:r>
            <a:r>
              <a:rPr lang="en-GB" dirty="0" smtClean="0"/>
              <a:t>= increased output and economic welfare</a:t>
            </a:r>
          </a:p>
          <a:p>
            <a:r>
              <a:rPr lang="en-GB" dirty="0" smtClean="0"/>
              <a:t>Increased </a:t>
            </a:r>
            <a:r>
              <a:rPr lang="en-GB" b="1" i="1" dirty="0" smtClean="0"/>
              <a:t>economies of scale</a:t>
            </a:r>
          </a:p>
          <a:p>
            <a:r>
              <a:rPr lang="en-GB" dirty="0" smtClean="0"/>
              <a:t>Increased </a:t>
            </a:r>
            <a:r>
              <a:rPr lang="en-GB" b="1" i="1" dirty="0" smtClean="0"/>
              <a:t>competition</a:t>
            </a:r>
          </a:p>
          <a:p>
            <a:r>
              <a:rPr lang="en-GB" b="1" i="1" dirty="0" smtClean="0"/>
              <a:t>Labour migration </a:t>
            </a:r>
            <a:r>
              <a:rPr lang="en-GB" dirty="0" smtClean="0"/>
              <a:t>helps economies fill skill </a:t>
            </a:r>
            <a:r>
              <a:rPr lang="en-GB" dirty="0" smtClean="0"/>
              <a:t>gaps and increase productive capacity</a:t>
            </a:r>
            <a:endParaRPr lang="en-GB" dirty="0" smtClean="0"/>
          </a:p>
          <a:p>
            <a:r>
              <a:rPr lang="en-GB" b="1" i="1" dirty="0" smtClean="0"/>
              <a:t>Increased capital and technology </a:t>
            </a:r>
            <a:r>
              <a:rPr lang="en-GB" dirty="0" smtClean="0"/>
              <a:t>spread across members = increased productivity </a:t>
            </a:r>
            <a:endParaRPr lang="en-GB" dirty="0" smtClean="0"/>
          </a:p>
          <a:p>
            <a:r>
              <a:rPr lang="en-GB" b="1" i="1" dirty="0" smtClean="0"/>
              <a:t>Increased political and economic influence </a:t>
            </a:r>
            <a:r>
              <a:rPr lang="en-GB" dirty="0" smtClean="0"/>
              <a:t>of EU members on a global scale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6412" y="2175932"/>
            <a:ext cx="4825159" cy="576262"/>
          </a:xfrm>
        </p:spPr>
        <p:txBody>
          <a:bodyPr/>
          <a:lstStyle/>
          <a:p>
            <a:pPr algn="r"/>
            <a:r>
              <a:rPr lang="en-GB" dirty="0" smtClean="0"/>
              <a:t>Costs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752194"/>
            <a:ext cx="5729288" cy="4105806"/>
          </a:xfrm>
        </p:spPr>
        <p:txBody>
          <a:bodyPr>
            <a:normAutofit/>
          </a:bodyPr>
          <a:lstStyle/>
          <a:p>
            <a:r>
              <a:rPr lang="en-GB" dirty="0" smtClean="0"/>
              <a:t>Possible </a:t>
            </a:r>
            <a:r>
              <a:rPr lang="en-GB" b="1" i="1" dirty="0" smtClean="0"/>
              <a:t>structural change </a:t>
            </a:r>
            <a:r>
              <a:rPr lang="en-GB" dirty="0" smtClean="0"/>
              <a:t>problems</a:t>
            </a:r>
          </a:p>
          <a:p>
            <a:r>
              <a:rPr lang="en-GB" b="1" i="1" dirty="0" smtClean="0"/>
              <a:t>Trade diversion </a:t>
            </a:r>
            <a:r>
              <a:rPr lang="en-GB" dirty="0" smtClean="0"/>
              <a:t>– membership may mean a member is now not able to trade freely with a non-member. This can lead to trade being diverted away from a non-member to a more expensive member nation</a:t>
            </a:r>
          </a:p>
          <a:p>
            <a:r>
              <a:rPr lang="en-GB" b="1" i="1" dirty="0" smtClean="0"/>
              <a:t>Labour migration </a:t>
            </a:r>
            <a:r>
              <a:rPr lang="en-GB" dirty="0" smtClean="0"/>
              <a:t>places strains on welfare and housing within richer </a:t>
            </a:r>
            <a:r>
              <a:rPr lang="en-GB" dirty="0" smtClean="0"/>
              <a:t>members</a:t>
            </a:r>
          </a:p>
          <a:p>
            <a:r>
              <a:rPr lang="en-GB" b="1" i="1" dirty="0" smtClean="0"/>
              <a:t>Common Agricultural Policy (CAP) </a:t>
            </a:r>
            <a:r>
              <a:rPr lang="en-GB" dirty="0" smtClean="0"/>
              <a:t>– subsidy on EU food production (high cost)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6613"/>
            <a:ext cx="4826000" cy="216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1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Monetary Union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5600" y="2438400"/>
            <a:ext cx="11277600" cy="4102100"/>
          </a:xfrm>
        </p:spPr>
        <p:txBody>
          <a:bodyPr>
            <a:normAutofit/>
          </a:bodyPr>
          <a:lstStyle/>
          <a:p>
            <a:r>
              <a:rPr lang="en-GB" b="1" i="1" dirty="0" smtClean="0"/>
              <a:t>Monetary Union </a:t>
            </a:r>
            <a:r>
              <a:rPr lang="en-GB" dirty="0" smtClean="0"/>
              <a:t>involves members adopting the </a:t>
            </a:r>
            <a:r>
              <a:rPr lang="en-GB" b="1" i="1" dirty="0" smtClean="0"/>
              <a:t>Euro</a:t>
            </a:r>
            <a:r>
              <a:rPr lang="en-GB" dirty="0" smtClean="0"/>
              <a:t> as their </a:t>
            </a:r>
            <a:r>
              <a:rPr lang="en-GB" b="1" i="1" dirty="0" smtClean="0"/>
              <a:t>currency</a:t>
            </a:r>
            <a:r>
              <a:rPr lang="en-GB" dirty="0" smtClean="0"/>
              <a:t> and the </a:t>
            </a:r>
            <a:r>
              <a:rPr lang="en-GB" b="1" i="1" dirty="0" smtClean="0"/>
              <a:t>ECB</a:t>
            </a:r>
            <a:r>
              <a:rPr lang="en-GB" dirty="0" smtClean="0"/>
              <a:t> becoming the </a:t>
            </a:r>
            <a:r>
              <a:rPr lang="en-GB" b="1" i="1" dirty="0" smtClean="0"/>
              <a:t>central bank </a:t>
            </a:r>
            <a:r>
              <a:rPr lang="en-GB" dirty="0" smtClean="0"/>
              <a:t>for member nations</a:t>
            </a:r>
          </a:p>
          <a:p>
            <a:r>
              <a:rPr lang="en-GB" b="1" i="1" dirty="0" smtClean="0"/>
              <a:t>To join the Euro economies must meet the following criteria:</a:t>
            </a:r>
          </a:p>
          <a:p>
            <a:pPr lvl="1"/>
            <a:r>
              <a:rPr lang="en-GB" sz="1800" b="1" i="1" dirty="0" smtClean="0"/>
              <a:t>Inflation can be no more than 1.5% higher than the average </a:t>
            </a:r>
            <a:r>
              <a:rPr lang="en-GB" sz="1800" dirty="0" smtClean="0"/>
              <a:t>of the 3 best performers in terms of price stability</a:t>
            </a:r>
          </a:p>
          <a:p>
            <a:pPr lvl="1"/>
            <a:r>
              <a:rPr lang="en-GB" sz="1800" b="1" i="1" dirty="0" smtClean="0"/>
              <a:t>Stable exchange rate</a:t>
            </a:r>
          </a:p>
          <a:p>
            <a:pPr lvl="1"/>
            <a:r>
              <a:rPr lang="en-GB" sz="1800" b="1" i="1" dirty="0" smtClean="0"/>
              <a:t>Sound government finances </a:t>
            </a:r>
            <a:r>
              <a:rPr lang="en-GB" sz="1800" dirty="0" smtClean="0"/>
              <a:t>– total </a:t>
            </a:r>
            <a:r>
              <a:rPr lang="en-GB" sz="1800" dirty="0" err="1" smtClean="0"/>
              <a:t>govt</a:t>
            </a:r>
            <a:r>
              <a:rPr lang="en-GB" sz="1800" dirty="0" smtClean="0"/>
              <a:t> debt not to exceed 60% of GDP &amp; annual budget deficit must not exceed 3% of GDP</a:t>
            </a:r>
          </a:p>
          <a:p>
            <a:pPr lvl="1"/>
            <a:r>
              <a:rPr lang="en-GB" sz="1800" b="1" i="1" dirty="0" smtClean="0"/>
              <a:t>Interest rate convergence </a:t>
            </a:r>
            <a:r>
              <a:rPr lang="en-GB" sz="1800" dirty="0" smtClean="0"/>
              <a:t>– 5 year treasury bonds must have an interest rate no more than 2% above the average for Euro Zone members</a:t>
            </a:r>
            <a:endParaRPr lang="en-GB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50" y="59266"/>
            <a:ext cx="3384550" cy="2137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3048001" cy="21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0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Joining the Euro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" y="2603500"/>
            <a:ext cx="5865811" cy="576262"/>
          </a:xfrm>
        </p:spPr>
        <p:txBody>
          <a:bodyPr/>
          <a:lstStyle/>
          <a:p>
            <a:r>
              <a:rPr lang="en-GB" dirty="0" smtClean="0"/>
              <a:t>Benefits	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300" y="3179762"/>
            <a:ext cx="5865812" cy="2840039"/>
          </a:xfrm>
        </p:spPr>
        <p:txBody>
          <a:bodyPr/>
          <a:lstStyle/>
          <a:p>
            <a:r>
              <a:rPr lang="en-GB" dirty="0" smtClean="0"/>
              <a:t>Reduced transaction costs = increased trade and investment</a:t>
            </a:r>
          </a:p>
          <a:p>
            <a:r>
              <a:rPr lang="en-GB" dirty="0" smtClean="0"/>
              <a:t>Financial support – ECB = lender of last resort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Drawbacks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716588" cy="2840039"/>
          </a:xfrm>
        </p:spPr>
        <p:txBody>
          <a:bodyPr/>
          <a:lstStyle/>
          <a:p>
            <a:r>
              <a:rPr lang="en-GB" dirty="0" smtClean="0"/>
              <a:t>Inability to determine own interest rates</a:t>
            </a:r>
          </a:p>
          <a:p>
            <a:r>
              <a:rPr lang="en-GB" dirty="0" smtClean="0"/>
              <a:t>Increased exposure to Eurozone economic problems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714875"/>
            <a:ext cx="5295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2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UK and the Single Currency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8300" y="2603500"/>
            <a:ext cx="10883900" cy="3416300"/>
          </a:xfrm>
        </p:spPr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UK opted out of the </a:t>
            </a:r>
            <a:r>
              <a:rPr lang="en-GB" b="1" i="1" dirty="0"/>
              <a:t>Euro</a:t>
            </a:r>
            <a:r>
              <a:rPr lang="en-GB" dirty="0"/>
              <a:t> at the time of the </a:t>
            </a:r>
            <a:r>
              <a:rPr lang="en-GB" b="1" i="1" dirty="0"/>
              <a:t>1993 Maastricht Treaty</a:t>
            </a:r>
          </a:p>
          <a:p>
            <a:r>
              <a:rPr lang="en-GB" dirty="0"/>
              <a:t>The </a:t>
            </a:r>
            <a:r>
              <a:rPr lang="en-GB" b="1" i="1" dirty="0"/>
              <a:t>Coalition government (in power since 2010) </a:t>
            </a:r>
            <a:r>
              <a:rPr lang="en-GB" dirty="0"/>
              <a:t>has no plans to consider entry. Britain will remain outside of the Euro Area</a:t>
            </a:r>
          </a:p>
          <a:p>
            <a:r>
              <a:rPr lang="en-GB" dirty="0"/>
              <a:t>Britain operates with a floating exchange rate and an independent central bank – it has the </a:t>
            </a:r>
            <a:r>
              <a:rPr lang="en-GB" b="1" i="1" dirty="0"/>
              <a:t>flexibility to change monetary policy to suit domestic needs </a:t>
            </a:r>
            <a:r>
              <a:rPr lang="en-GB" dirty="0"/>
              <a:t>– for example to increase the size of quantitative easing or to find other ways of unfreezing the supply of loans to businesses. </a:t>
            </a:r>
          </a:p>
          <a:p>
            <a:r>
              <a:rPr lang="en-GB" dirty="0"/>
              <a:t>This freedom is not necessarily available to countries part of the Euro Zone.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5" y="4619625"/>
            <a:ext cx="22383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EU Expansion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2425700"/>
            <a:ext cx="11518900" cy="3416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100" dirty="0"/>
              <a:t>Since 1993 we have had </a:t>
            </a:r>
            <a:r>
              <a:rPr lang="en-GB" altLang="en-US" sz="2100" dirty="0" smtClean="0"/>
              <a:t>13 </a:t>
            </a:r>
            <a:r>
              <a:rPr lang="en-GB" altLang="en-US" sz="2100" dirty="0"/>
              <a:t>new members of the EU. These have been from East Europe e.g. Romania, Poland and Czech Republic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100" dirty="0"/>
              <a:t>This is seen as beneficial because it has expanded EU by 100 million people and therefore increased the benefits of international trade further BUT only added 5% extra to EU GDP, which means they tend to be developing economies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100" dirty="0"/>
              <a:t>Led to lots of East European migration to richer EU countries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100" dirty="0"/>
              <a:t>Capital has moved from wealthy to these developing EU members</a:t>
            </a:r>
          </a:p>
        </p:txBody>
      </p:sp>
      <p:pic>
        <p:nvPicPr>
          <p:cNvPr id="11268" name="Picture 5" descr="2909969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"/>
            <a:ext cx="5375274" cy="20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35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EXPANSION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2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758</TotalTime>
  <Words>719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ECON 4</vt:lpstr>
      <vt:lpstr>European Union (EU)</vt:lpstr>
      <vt:lpstr>EU Institutions</vt:lpstr>
      <vt:lpstr>Single market</vt:lpstr>
      <vt:lpstr>Monetary Union</vt:lpstr>
      <vt:lpstr>Joining the Euro</vt:lpstr>
      <vt:lpstr>The UK and the Single Currency </vt:lpstr>
      <vt:lpstr>EU Expansion</vt:lpstr>
      <vt:lpstr>EU EXPANSION</vt:lpstr>
      <vt:lpstr>Why do EU residents from new members want to come to the UK?</vt:lpstr>
      <vt:lpstr>Is migration a good  thing for the UK?</vt:lpstr>
      <vt:lpstr>Is migration a good thing  for the UK?</vt:lpstr>
    </vt:vector>
  </TitlesOfParts>
  <Company>Huddersfield New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 4</dc:title>
  <dc:creator>Daryl Stappard</dc:creator>
  <cp:lastModifiedBy>Daryl Stappard</cp:lastModifiedBy>
  <cp:revision>49</cp:revision>
  <cp:lastPrinted>2015-07-03T14:07:14Z</cp:lastPrinted>
  <dcterms:created xsi:type="dcterms:W3CDTF">2015-07-02T07:34:23Z</dcterms:created>
  <dcterms:modified xsi:type="dcterms:W3CDTF">2015-07-03T14:07:20Z</dcterms:modified>
</cp:coreProperties>
</file>