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4" r:id="rId2"/>
    <p:sldId id="265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1736C-B545-4F05-9F86-DABEAA79E570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61110-8A9D-4D2D-95A9-755D70A9F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38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4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90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017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674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24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76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462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436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54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4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9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12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6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2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5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6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7DF67C3-D02B-4CA0-90A1-F339C2696B91}" type="datetimeFigureOut">
              <a:rPr lang="en-GB" smtClean="0"/>
              <a:t>19/08/2015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CCF8740-D645-4833-9BB1-AD936057D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85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Level Economics Induction 2015/16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Name:______________________________________________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721923"/>
            <a:ext cx="2655684" cy="20757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637" y="2654876"/>
            <a:ext cx="3445185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035" y="2654876"/>
            <a:ext cx="2428875" cy="214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6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Level Economics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0" y="2152918"/>
          <a:ext cx="735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06"/>
                <a:gridCol w="658110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Unit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Unit title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Markets and market failure (micro)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national economy (macro)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 economics and the distribution of money (micro)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national and international economy (macro)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947955" y="2368162"/>
          <a:ext cx="279757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757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Course structure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Sept</a:t>
                      </a:r>
                      <a:r>
                        <a:rPr lang="en-GB" baseline="0" dirty="0" smtClean="0"/>
                        <a:t> – Jan = Econ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Jan – May = Econ 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04948" y="4057609"/>
          <a:ext cx="8128000" cy="2710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485199">
                <a:tc>
                  <a:txBody>
                    <a:bodyPr/>
                    <a:lstStyle/>
                    <a:p>
                      <a:r>
                        <a:rPr lang="en-GB" dirty="0" smtClean="0"/>
                        <a:t>AS grade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 points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A2 grade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A2 points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A*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320 </a:t>
                      </a:r>
                      <a:r>
                        <a:rPr lang="en-GB" sz="1400" dirty="0" smtClean="0"/>
                        <a:t>(90 </a:t>
                      </a:r>
                      <a:r>
                        <a:rPr lang="en-GB" sz="1400" dirty="0" err="1" smtClean="0"/>
                        <a:t>ave.</a:t>
                      </a:r>
                      <a:r>
                        <a:rPr lang="en-GB" sz="1400" baseline="0" dirty="0" smtClean="0"/>
                        <a:t> at A2)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57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A2 exam papers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2603500"/>
            <a:ext cx="9594247" cy="3416300"/>
          </a:xfrm>
        </p:spPr>
        <p:txBody>
          <a:bodyPr>
            <a:noAutofit/>
          </a:bodyPr>
          <a:lstStyle/>
          <a:p>
            <a:r>
              <a:rPr lang="en-GB" sz="2000" b="1" i="1" dirty="0" smtClean="0"/>
              <a:t>Each A2 exam paper consists of:</a:t>
            </a:r>
          </a:p>
          <a:p>
            <a:pPr lvl="1"/>
            <a:r>
              <a:rPr lang="en-GB" sz="2000" b="1" i="1" u="sng" dirty="0" smtClean="0"/>
              <a:t>SECTION A </a:t>
            </a:r>
            <a:r>
              <a:rPr lang="en-GB" sz="2000" dirty="0" smtClean="0"/>
              <a:t>(either context 1 or context 2). Here you are required to use a case study to answer the following:</a:t>
            </a:r>
          </a:p>
          <a:p>
            <a:pPr lvl="2"/>
            <a:r>
              <a:rPr lang="en-GB" sz="2000" dirty="0" smtClean="0"/>
              <a:t>5 mark data questions</a:t>
            </a:r>
          </a:p>
          <a:p>
            <a:pPr lvl="2"/>
            <a:r>
              <a:rPr lang="en-GB" sz="2000" dirty="0" smtClean="0"/>
              <a:t>10 mark analysis question</a:t>
            </a:r>
          </a:p>
          <a:p>
            <a:pPr lvl="2"/>
            <a:r>
              <a:rPr lang="en-GB" sz="2000" dirty="0" smtClean="0"/>
              <a:t>25 mark essay question </a:t>
            </a:r>
          </a:p>
          <a:p>
            <a:pPr lvl="1"/>
            <a:r>
              <a:rPr lang="en-GB" sz="2000" b="1" i="1" u="sng" dirty="0" smtClean="0"/>
              <a:t>SECTION B </a:t>
            </a:r>
            <a:r>
              <a:rPr lang="en-GB" sz="2000" dirty="0" smtClean="0"/>
              <a:t>(either essay 1, 2 OR 3). Here you are required to complete the following without a case study:</a:t>
            </a:r>
          </a:p>
          <a:p>
            <a:pPr lvl="2"/>
            <a:r>
              <a:rPr lang="en-GB" sz="2000" dirty="0" smtClean="0"/>
              <a:t>15 mark analysis question</a:t>
            </a:r>
          </a:p>
          <a:p>
            <a:pPr lvl="2"/>
            <a:r>
              <a:rPr lang="en-GB" sz="2000" dirty="0" smtClean="0"/>
              <a:t>25 mark essay question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8605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Self-reflection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12" y="2423195"/>
            <a:ext cx="8942081" cy="34163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000" dirty="0" smtClean="0"/>
              <a:t>What grade did you achieve at AS?</a:t>
            </a:r>
          </a:p>
          <a:p>
            <a:pPr>
              <a:buFont typeface="+mj-lt"/>
              <a:buAutoNum type="arabicPeriod"/>
            </a:pPr>
            <a:r>
              <a:rPr lang="en-GB" sz="2000" dirty="0" smtClean="0"/>
              <a:t>Were you happy with this grade?</a:t>
            </a:r>
          </a:p>
          <a:p>
            <a:pPr>
              <a:buFont typeface="+mj-lt"/>
              <a:buAutoNum type="arabicPeriod"/>
            </a:pPr>
            <a:r>
              <a:rPr lang="en-GB" sz="2000" dirty="0" smtClean="0"/>
              <a:t>What grade are you targeting for A Level Economics?</a:t>
            </a:r>
          </a:p>
          <a:p>
            <a:pPr>
              <a:buFont typeface="+mj-lt"/>
              <a:buAutoNum type="arabicPeriod"/>
            </a:pPr>
            <a:r>
              <a:rPr lang="en-GB" sz="2000" dirty="0" smtClean="0"/>
              <a:t>What did you do that worked last academic year?</a:t>
            </a:r>
          </a:p>
          <a:p>
            <a:pPr>
              <a:buFont typeface="+mj-lt"/>
              <a:buAutoNum type="arabicPeriod"/>
            </a:pPr>
            <a:r>
              <a:rPr lang="en-GB" sz="2000" dirty="0" smtClean="0"/>
              <a:t>If you could start again what would you do differently?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1" y="593467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ACTIVITY 1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122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248" y="973668"/>
            <a:ext cx="9427335" cy="706964"/>
          </a:xfrm>
        </p:spPr>
        <p:txBody>
          <a:bodyPr/>
          <a:lstStyle/>
          <a:p>
            <a:r>
              <a:rPr lang="en-GB" dirty="0" smtClean="0"/>
              <a:t>What do you remember about ECON 2?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2518370"/>
            <a:ext cx="9723548" cy="3416300"/>
          </a:xfrm>
        </p:spPr>
        <p:txBody>
          <a:bodyPr/>
          <a:lstStyle/>
          <a:p>
            <a:r>
              <a:rPr lang="en-GB" dirty="0" smtClean="0"/>
              <a:t>A2 Economics will build on knowledge acquired at AS. This means that AS is now the basics, which I will assume that you understand when we start A2. </a:t>
            </a:r>
          </a:p>
          <a:p>
            <a:r>
              <a:rPr lang="en-GB" dirty="0" smtClean="0"/>
              <a:t>Work in small groups to prepare a presentation which demonstrates good knowledge of Econ 2. This must include;</a:t>
            </a:r>
          </a:p>
          <a:p>
            <a:pPr lvl="1"/>
            <a:r>
              <a:rPr lang="en-GB" dirty="0" smtClean="0"/>
              <a:t>Diagrams</a:t>
            </a:r>
          </a:p>
          <a:p>
            <a:pPr lvl="1"/>
            <a:r>
              <a:rPr lang="en-GB" dirty="0" smtClean="0"/>
              <a:t>Core key terms</a:t>
            </a:r>
          </a:p>
          <a:p>
            <a:pPr lvl="1"/>
            <a:r>
              <a:rPr lang="en-GB" dirty="0" smtClean="0"/>
              <a:t>An ability to analyse key macroeconomic theory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" y="593467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ACTIVITY 2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35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 2 in a nutshell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519169"/>
              </p:ext>
            </p:extLst>
          </p:nvPr>
        </p:nvGraphicFramePr>
        <p:xfrm>
          <a:off x="0" y="2230013"/>
          <a:ext cx="928566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469"/>
                <a:gridCol w="53471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Macroeconomic target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Measured by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Economic growth (actual &amp; potential)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Change in GDP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Low unemployment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ILO &amp; Claimant Count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Low, stable inflation (2%)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RPI &amp; CPI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Satisfactory</a:t>
                      </a:r>
                      <a:r>
                        <a:rPr lang="en-GB" baseline="0" dirty="0" smtClean="0"/>
                        <a:t> balance of payments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Current Account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Reduce budget deficits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Government spending – Taxation receipts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73530"/>
              </p:ext>
            </p:extLst>
          </p:nvPr>
        </p:nvGraphicFramePr>
        <p:xfrm>
          <a:off x="1310783" y="4879542"/>
          <a:ext cx="32354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545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Diagrams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AD/SRAS &amp; LRAS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Circular</a:t>
                      </a:r>
                      <a:r>
                        <a:rPr lang="en-GB" baseline="0" dirty="0" smtClean="0"/>
                        <a:t> flow of income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 cycle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PPB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37169"/>
              </p:ext>
            </p:extLst>
          </p:nvPr>
        </p:nvGraphicFramePr>
        <p:xfrm>
          <a:off x="8960834" y="5085604"/>
          <a:ext cx="26559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91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Macro policies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Fiscal policy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Monetary policy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Supply-side policies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02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Macroeconomic indicators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31" y="2518370"/>
            <a:ext cx="11015582" cy="3416300"/>
          </a:xfrm>
        </p:spPr>
        <p:txBody>
          <a:bodyPr/>
          <a:lstStyle/>
          <a:p>
            <a:r>
              <a:rPr lang="en-GB" dirty="0" smtClean="0"/>
              <a:t>To succeed at A2, reading around the subject is vital. When reading about economics in the news, lots of data is used to indicate how the economy is performing. </a:t>
            </a:r>
          </a:p>
          <a:p>
            <a:r>
              <a:rPr lang="en-GB" dirty="0" smtClean="0"/>
              <a:t>With this in mind, identify a range of evidence that could be gathered to evidence that an economy is experiencing an economic recovery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" y="593467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ACTIVITY </a:t>
            </a: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549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PEEEL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46" y="2603500"/>
            <a:ext cx="8422782" cy="34163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GB" dirty="0" smtClean="0"/>
              <a:t>Is economic growth in India good for the UK Economy?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Is a growth in unemployment always bad for an economy?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Is a currency appreciation bad for an economy?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If an economy experiences an increase in the rate of inflation is this necessarily bad for future economic performance?</a:t>
            </a:r>
          </a:p>
          <a:p>
            <a:pPr>
              <a:buFont typeface="+mj-lt"/>
              <a:buAutoNum type="arabicPeriod"/>
            </a:pPr>
            <a:r>
              <a:rPr lang="en-GB" dirty="0" smtClean="0"/>
              <a:t>Is an increase in government spending good for an economy?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" y="593467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ACTIVITY </a:t>
            </a:r>
            <a:r>
              <a:rPr lang="en-US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076260"/>
              </p:ext>
            </p:extLst>
          </p:nvPr>
        </p:nvGraphicFramePr>
        <p:xfrm>
          <a:off x="8561589" y="2603500"/>
          <a:ext cx="33256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61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POINT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EVALUATE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LINK BACK TO QUESTION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9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Contrasting economic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8" y="2603500"/>
            <a:ext cx="11062952" cy="3416300"/>
          </a:xfrm>
        </p:spPr>
        <p:txBody>
          <a:bodyPr/>
          <a:lstStyle/>
          <a:p>
            <a:r>
              <a:rPr lang="en-GB" dirty="0" smtClean="0"/>
              <a:t>Many different views exist over the best way to manage and run an economy. Research the following: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" y="593467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ACTIVITY </a:t>
            </a: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276712"/>
              </p:ext>
            </p:extLst>
          </p:nvPr>
        </p:nvGraphicFramePr>
        <p:xfrm>
          <a:off x="257578" y="3374350"/>
          <a:ext cx="1150068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137"/>
                <a:gridCol w="2300137"/>
                <a:gridCol w="2300137"/>
                <a:gridCol w="2300137"/>
                <a:gridCol w="230013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Main ideas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When was this theory popular?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Classical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Keynesian Economics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Monetarism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175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64</TotalTime>
  <Words>541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 Boardroom</vt:lpstr>
      <vt:lpstr>A Level Economics Induction 2015/16</vt:lpstr>
      <vt:lpstr>A Level Economics</vt:lpstr>
      <vt:lpstr>A2 exam papers</vt:lpstr>
      <vt:lpstr>Self-reflection</vt:lpstr>
      <vt:lpstr>What do you remember about ECON 2?</vt:lpstr>
      <vt:lpstr>ECON 2 in a nutshell</vt:lpstr>
      <vt:lpstr>Macroeconomic indicators</vt:lpstr>
      <vt:lpstr>PEEEL</vt:lpstr>
      <vt:lpstr>Contrasting economic ideas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Economics</dc:title>
  <dc:creator>Daryl Stappard</dc:creator>
  <cp:lastModifiedBy>Daryl Stappard</cp:lastModifiedBy>
  <cp:revision>6</cp:revision>
  <cp:lastPrinted>2015-08-19T09:37:11Z</cp:lastPrinted>
  <dcterms:created xsi:type="dcterms:W3CDTF">2015-08-18T18:36:43Z</dcterms:created>
  <dcterms:modified xsi:type="dcterms:W3CDTF">2015-08-19T09:37:50Z</dcterms:modified>
</cp:coreProperties>
</file>